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ppt/slideLayouts/slideLayout5.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36"/>
  </p:notesMasterIdLst>
  <p:sldIdLst>
    <p:sldId id="256" r:id="rId2"/>
    <p:sldId id="257" r:id="rId3"/>
    <p:sldId id="258" r:id="rId4"/>
    <p:sldId id="267" r:id="rId5"/>
    <p:sldId id="268" r:id="rId6"/>
    <p:sldId id="269" r:id="rId7"/>
    <p:sldId id="289" r:id="rId8"/>
    <p:sldId id="259" r:id="rId9"/>
    <p:sldId id="285" r:id="rId10"/>
    <p:sldId id="270" r:id="rId11"/>
    <p:sldId id="286" r:id="rId12"/>
    <p:sldId id="271" r:id="rId13"/>
    <p:sldId id="272" r:id="rId14"/>
    <p:sldId id="287" r:id="rId15"/>
    <p:sldId id="273" r:id="rId16"/>
    <p:sldId id="260" r:id="rId17"/>
    <p:sldId id="288" r:id="rId18"/>
    <p:sldId id="274" r:id="rId19"/>
    <p:sldId id="275" r:id="rId20"/>
    <p:sldId id="276" r:id="rId21"/>
    <p:sldId id="277" r:id="rId22"/>
    <p:sldId id="278" r:id="rId23"/>
    <p:sldId id="279" r:id="rId24"/>
    <p:sldId id="261" r:id="rId25"/>
    <p:sldId id="262" r:id="rId26"/>
    <p:sldId id="280" r:id="rId27"/>
    <p:sldId id="263" r:id="rId28"/>
    <p:sldId id="281" r:id="rId29"/>
    <p:sldId id="264" r:id="rId30"/>
    <p:sldId id="282" r:id="rId31"/>
    <p:sldId id="265" r:id="rId32"/>
    <p:sldId id="283" r:id="rId33"/>
    <p:sldId id="266" r:id="rId34"/>
    <p:sldId id="284"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8000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89663" autoAdjust="0"/>
  </p:normalViewPr>
  <p:slideViewPr>
    <p:cSldViewPr snapToGrid="0" snapToObjects="1">
      <p:cViewPr varScale="1">
        <p:scale>
          <a:sx n="148" d="100"/>
          <a:sy n="148" d="100"/>
        </p:scale>
        <p:origin x="-1312"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408B5E-228A-AE4B-AAFA-4A219D4E3402}" type="datetimeFigureOut">
              <a:rPr lang="en-US" smtClean="0"/>
              <a:pPr/>
              <a:t>4/7/10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2F219C-A3F5-8C4E-8B99-5321A774694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chemeClr val="accent5">
                    <a:lumMod val="75000"/>
                  </a:schemeClr>
                </a:solidFill>
              </a:rPr>
              <a:t>So, as a sister or a daughter you have equal opportunity and common responsibility to fulfill your aspirations – spiritual or otherwise</a:t>
            </a:r>
          </a:p>
          <a:p>
            <a:endParaRPr lang="en-US" dirty="0"/>
          </a:p>
        </p:txBody>
      </p:sp>
      <p:sp>
        <p:nvSpPr>
          <p:cNvPr id="4" name="Slide Number Placeholder 3"/>
          <p:cNvSpPr>
            <a:spLocks noGrp="1"/>
          </p:cNvSpPr>
          <p:nvPr>
            <p:ph type="sldNum" sz="quarter" idx="10"/>
          </p:nvPr>
        </p:nvSpPr>
        <p:spPr/>
        <p:txBody>
          <a:bodyPr/>
          <a:lstStyle/>
          <a:p>
            <a:fld id="{232F219C-A3F5-8C4E-8B99-5321A774694C}" type="slidenum">
              <a:rPr lang="en-US" smtClean="0"/>
              <a:pPr/>
              <a:t>19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chemeClr val="accent5">
                    <a:lumMod val="75000"/>
                  </a:schemeClr>
                </a:solidFill>
              </a:rPr>
              <a:t>So, as a sister or a daughter you have the right and, indeed, the responsibility of getting an education</a:t>
            </a:r>
          </a:p>
          <a:p>
            <a:endParaRPr lang="en-US" dirty="0"/>
          </a:p>
        </p:txBody>
      </p:sp>
      <p:sp>
        <p:nvSpPr>
          <p:cNvPr id="4" name="Slide Number Placeholder 3"/>
          <p:cNvSpPr>
            <a:spLocks noGrp="1"/>
          </p:cNvSpPr>
          <p:nvPr>
            <p:ph type="sldNum" sz="quarter" idx="10"/>
          </p:nvPr>
        </p:nvSpPr>
        <p:spPr/>
        <p:txBody>
          <a:bodyPr/>
          <a:lstStyle/>
          <a:p>
            <a:fld id="{232F219C-A3F5-8C4E-8B99-5321A774694C}" type="slidenum">
              <a:rPr lang="en-US" smtClean="0"/>
              <a:pPr/>
              <a:t>20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chemeClr val="accent5">
                    <a:lumMod val="75000"/>
                  </a:schemeClr>
                </a:solidFill>
              </a:rPr>
              <a:t>So, as a sister or a daughter you have the right and the responsibility to speak, to use your voice to uphold justice and to not shy away from being heard (in the appropriate manner and environment)</a:t>
            </a:r>
          </a:p>
          <a:p>
            <a:endParaRPr lang="en-US" dirty="0"/>
          </a:p>
        </p:txBody>
      </p:sp>
      <p:sp>
        <p:nvSpPr>
          <p:cNvPr id="4" name="Slide Number Placeholder 3"/>
          <p:cNvSpPr>
            <a:spLocks noGrp="1"/>
          </p:cNvSpPr>
          <p:nvPr>
            <p:ph type="sldNum" sz="quarter" idx="10"/>
          </p:nvPr>
        </p:nvSpPr>
        <p:spPr/>
        <p:txBody>
          <a:bodyPr/>
          <a:lstStyle/>
          <a:p>
            <a:fld id="{232F219C-A3F5-8C4E-8B99-5321A774694C}" type="slidenum">
              <a:rPr lang="en-US" smtClean="0"/>
              <a:pPr/>
              <a:t>21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chemeClr val="accent5">
                    <a:lumMod val="75000"/>
                  </a:schemeClr>
                </a:solidFill>
              </a:rPr>
              <a:t>So, as a sister or a daughter you have the responsibility to represent and role model morality, modesty and good character </a:t>
            </a:r>
          </a:p>
          <a:p>
            <a:endParaRPr lang="en-US" dirty="0"/>
          </a:p>
        </p:txBody>
      </p:sp>
      <p:sp>
        <p:nvSpPr>
          <p:cNvPr id="4" name="Slide Number Placeholder 3"/>
          <p:cNvSpPr>
            <a:spLocks noGrp="1"/>
          </p:cNvSpPr>
          <p:nvPr>
            <p:ph type="sldNum" sz="quarter" idx="10"/>
          </p:nvPr>
        </p:nvSpPr>
        <p:spPr/>
        <p:txBody>
          <a:bodyPr/>
          <a:lstStyle/>
          <a:p>
            <a:fld id="{232F219C-A3F5-8C4E-8B99-5321A774694C}" type="slidenum">
              <a:rPr lang="en-US" smtClean="0"/>
              <a:pPr/>
              <a:t>22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RIGHTS OF WOMEN Right to vote  Right to own property</a:t>
            </a:r>
            <a:r>
              <a:rPr lang="en-US" sz="1200" b="1" kern="1200" baseline="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Right to keep their maiden name</a:t>
            </a:r>
            <a:r>
              <a:rPr lang="en-US" sz="1200" b="1" kern="1200" baseline="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Right </a:t>
            </a:r>
            <a:r>
              <a:rPr lang="en-US" sz="1200" b="1" kern="1200" smtClean="0">
                <a:solidFill>
                  <a:schemeClr val="tx1"/>
                </a:solidFill>
                <a:latin typeface="+mn-lt"/>
                <a:ea typeface="+mn-ea"/>
                <a:cs typeface="+mn-cs"/>
              </a:rPr>
              <a:t>to work</a:t>
            </a:r>
            <a:r>
              <a:rPr lang="en-US" sz="1200" b="1" kern="1200" baseline="0" smtClean="0">
                <a:solidFill>
                  <a:schemeClr val="tx1"/>
                </a:solidFill>
                <a:latin typeface="+mn-lt"/>
                <a:ea typeface="+mn-ea"/>
                <a:cs typeface="+mn-cs"/>
              </a:rPr>
              <a:t> </a:t>
            </a:r>
            <a:r>
              <a:rPr lang="en-US" sz="1200" b="1" kern="1200" smtClean="0">
                <a:solidFill>
                  <a:schemeClr val="tx1"/>
                </a:solidFill>
                <a:latin typeface="+mn-lt"/>
                <a:ea typeface="+mn-ea"/>
                <a:cs typeface="+mn-cs"/>
              </a:rPr>
              <a:t>Right to education </a:t>
            </a:r>
            <a:r>
              <a:rPr lang="en-US" sz="1200" b="1" kern="1200" dirty="0" smtClean="0">
                <a:solidFill>
                  <a:schemeClr val="tx1"/>
                </a:solidFill>
                <a:latin typeface="+mn-lt"/>
                <a:ea typeface="+mn-ea"/>
                <a:cs typeface="+mn-cs"/>
              </a:rPr>
              <a:t>Right to keep their </a:t>
            </a:r>
            <a:r>
              <a:rPr lang="en-US" sz="1200" b="1" kern="1200" smtClean="0">
                <a:solidFill>
                  <a:schemeClr val="tx1"/>
                </a:solidFill>
                <a:latin typeface="+mn-lt"/>
                <a:ea typeface="+mn-ea"/>
                <a:cs typeface="+mn-cs"/>
              </a:rPr>
              <a:t>earned wealth</a:t>
            </a:r>
            <a:r>
              <a:rPr lang="en-US" sz="1200" b="1" kern="1200" baseline="0" smtClean="0">
                <a:solidFill>
                  <a:schemeClr val="tx1"/>
                </a:solidFill>
                <a:latin typeface="+mn-lt"/>
                <a:ea typeface="+mn-ea"/>
                <a:cs typeface="+mn-cs"/>
              </a:rPr>
              <a:t> </a:t>
            </a:r>
            <a:r>
              <a:rPr lang="en-US" sz="1200" b="1" kern="1200" smtClean="0">
                <a:solidFill>
                  <a:schemeClr val="tx1"/>
                </a:solidFill>
                <a:latin typeface="+mn-lt"/>
                <a:ea typeface="+mn-ea"/>
                <a:cs typeface="+mn-cs"/>
              </a:rPr>
              <a:t> </a:t>
            </a:r>
            <a:r>
              <a:rPr lang="en-US" sz="1200" b="1" kern="1200" dirty="0" smtClean="0">
                <a:solidFill>
                  <a:schemeClr val="tx1"/>
                </a:solidFill>
                <a:latin typeface="+mn-lt"/>
                <a:ea typeface="+mn-ea"/>
                <a:cs typeface="+mn-cs"/>
              </a:rPr>
              <a:t>Right to have the final say in who </a:t>
            </a:r>
            <a:r>
              <a:rPr lang="en-US" sz="1200" b="1" kern="1200" smtClean="0">
                <a:solidFill>
                  <a:schemeClr val="tx1"/>
                </a:solidFill>
                <a:latin typeface="+mn-lt"/>
                <a:ea typeface="+mn-ea"/>
                <a:cs typeface="+mn-cs"/>
              </a:rPr>
              <a:t>to marry</a:t>
            </a:r>
            <a:r>
              <a:rPr lang="en-US" sz="1200" b="1" kern="1200" baseline="0" smtClean="0">
                <a:solidFill>
                  <a:schemeClr val="tx1"/>
                </a:solidFill>
                <a:latin typeface="+mn-lt"/>
                <a:ea typeface="+mn-ea"/>
                <a:cs typeface="+mn-cs"/>
              </a:rPr>
              <a:t> </a:t>
            </a:r>
            <a:r>
              <a:rPr lang="en-US" sz="1200" b="1" kern="1200" smtClean="0">
                <a:solidFill>
                  <a:schemeClr val="tx1"/>
                </a:solidFill>
                <a:latin typeface="+mn-lt"/>
                <a:ea typeface="+mn-ea"/>
                <a:cs typeface="+mn-cs"/>
              </a:rPr>
              <a:t> </a:t>
            </a:r>
            <a:r>
              <a:rPr lang="en-US" sz="1200" b="1" kern="1200" dirty="0" smtClean="0">
                <a:solidFill>
                  <a:schemeClr val="tx1"/>
                </a:solidFill>
                <a:latin typeface="+mn-lt"/>
                <a:ea typeface="+mn-ea"/>
                <a:cs typeface="+mn-cs"/>
              </a:rPr>
              <a:t>Right to </a:t>
            </a:r>
            <a:r>
              <a:rPr lang="en-US" sz="1200" b="1" kern="1200" dirty="0" err="1" smtClean="0">
                <a:solidFill>
                  <a:schemeClr val="tx1"/>
                </a:solidFill>
                <a:latin typeface="+mn-lt"/>
                <a:ea typeface="+mn-ea"/>
                <a:cs typeface="+mn-cs"/>
              </a:rPr>
              <a:t>khula</a:t>
            </a:r>
            <a:r>
              <a:rPr lang="en-US" sz="1200" b="1" kern="1200" dirty="0" smtClean="0">
                <a:solidFill>
                  <a:schemeClr val="tx1"/>
                </a:solidFill>
                <a:latin typeface="+mn-lt"/>
                <a:ea typeface="+mn-ea"/>
                <a:cs typeface="+mn-cs"/>
              </a:rPr>
              <a:t>, divorce</a:t>
            </a:r>
            <a:endParaRPr lang="en-US" dirty="0"/>
          </a:p>
        </p:txBody>
      </p:sp>
      <p:sp>
        <p:nvSpPr>
          <p:cNvPr id="4" name="Slide Number Placeholder 3"/>
          <p:cNvSpPr>
            <a:spLocks noGrp="1"/>
          </p:cNvSpPr>
          <p:nvPr>
            <p:ph type="sldNum" sz="quarter" idx="10"/>
          </p:nvPr>
        </p:nvSpPr>
        <p:spPr/>
        <p:txBody>
          <a:bodyPr/>
          <a:lstStyle/>
          <a:p>
            <a:fld id="{232F219C-A3F5-8C4E-8B99-5321A774694C}"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p:txBody>
          <a:bodyPr/>
          <a:lstStyle/>
          <a:p>
            <a:fld id="{7683B79F-BC38-E14D-8C67-E57D34C5E276}" type="datetimeFigureOut">
              <a:rPr lang="en-US" smtClean="0"/>
              <a:pPr/>
              <a:t>4/7/10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7683B79F-BC38-E14D-8C67-E57D34C5E276}" type="datetimeFigureOut">
              <a:rPr lang="en-US" smtClean="0"/>
              <a:pPr/>
              <a:t>4/7/10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smtClean="0"/>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p:txBody>
          <a:bodyPr/>
          <a:lstStyle/>
          <a:p>
            <a:fld id="{7683B79F-BC38-E14D-8C67-E57D34C5E276}" type="datetimeFigureOut">
              <a:rPr lang="en-US" smtClean="0"/>
              <a:pPr/>
              <a:t>4/7/10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D9259-8863-A040-B886-43A2FC4A9791}"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7683B79F-BC38-E14D-8C67-E57D34C5E276}" type="datetimeFigureOut">
              <a:rPr lang="en-US" smtClean="0"/>
              <a:pPr/>
              <a:t>4/7/10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4"/>
          <p:cNvSpPr>
            <a:spLocks noGrp="1"/>
          </p:cNvSpPr>
          <p:nvPr>
            <p:ph type="dt" sz="half" idx="10"/>
          </p:nvPr>
        </p:nvSpPr>
        <p:spPr/>
        <p:txBody>
          <a:bodyPr/>
          <a:lstStyle/>
          <a:p>
            <a:fld id="{7683B79F-BC38-E14D-8C67-E57D34C5E276}" type="datetimeFigureOut">
              <a:rPr lang="en-US" smtClean="0"/>
              <a:pPr/>
              <a:t>4/7/10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7" name="Date Placeholder 6"/>
          <p:cNvSpPr>
            <a:spLocks noGrp="1"/>
          </p:cNvSpPr>
          <p:nvPr>
            <p:ph type="dt" sz="half" idx="10"/>
          </p:nvPr>
        </p:nvSpPr>
        <p:spPr/>
        <p:txBody>
          <a:bodyPr/>
          <a:lstStyle/>
          <a:p>
            <a:fld id="{7683B79F-BC38-E14D-8C67-E57D34C5E276}" type="datetimeFigureOut">
              <a:rPr lang="en-US" smtClean="0"/>
              <a:pPr/>
              <a:t>4/7/10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7683B79F-BC38-E14D-8C67-E57D34C5E276}" type="datetimeFigureOut">
              <a:rPr lang="en-US" smtClean="0"/>
              <a:pPr/>
              <a:t>4/7/10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83B79F-BC38-E14D-8C67-E57D34C5E276}" type="datetimeFigureOut">
              <a:rPr lang="en-US" smtClean="0"/>
              <a:pPr/>
              <a:t>4/7/10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7683B79F-BC38-E14D-8C67-E57D34C5E276}" type="datetimeFigureOut">
              <a:rPr lang="en-US" smtClean="0"/>
              <a:pPr/>
              <a:t>4/7/10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7683B79F-BC38-E14D-8C67-E57D34C5E276}" type="datetimeFigureOut">
              <a:rPr lang="en-US" smtClean="0"/>
              <a:pPr/>
              <a:t>4/7/10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ED9259-8863-A040-B886-43A2FC4A9791}"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7683B79F-BC38-E14D-8C67-E57D34C5E276}" type="datetimeFigureOut">
              <a:rPr lang="en-US" smtClean="0"/>
              <a:pPr/>
              <a:t>4/7/10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7683B79F-BC38-E14D-8C67-E57D34C5E276}" type="datetimeFigureOut">
              <a:rPr lang="en-US" smtClean="0"/>
              <a:pPr/>
              <a:t>4/7/10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D9259-8863-A040-B886-43A2FC4A97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7683B79F-BC38-E14D-8C67-E57D34C5E276}" type="datetimeFigureOut">
              <a:rPr lang="en-US" smtClean="0"/>
              <a:pPr/>
              <a:t>4/7/10</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89ED9259-8863-A040-B886-43A2FC4A97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300" dirty="0" smtClean="0"/>
              <a:t>The Role of Women in Islam</a:t>
            </a:r>
            <a:endParaRPr lang="en-US" sz="5300" dirty="0"/>
          </a:p>
        </p:txBody>
      </p:sp>
      <p:sp>
        <p:nvSpPr>
          <p:cNvPr id="3" name="Subtitle 2"/>
          <p:cNvSpPr>
            <a:spLocks noGrp="1"/>
          </p:cNvSpPr>
          <p:nvPr>
            <p:ph type="subTitle" idx="1"/>
          </p:nvPr>
        </p:nvSpPr>
        <p:spPr/>
        <p:txBody>
          <a:bodyPr>
            <a:normAutofit/>
          </a:bodyPr>
          <a:lstStyle/>
          <a:p>
            <a:r>
              <a:rPr lang="en-US" sz="4100" dirty="0" smtClean="0"/>
              <a:t>Rights &amp; Responsibilities</a:t>
            </a:r>
            <a:endParaRPr lang="en-US" sz="41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Who makes up the rules in Islam?</a:t>
            </a:r>
          </a:p>
          <a:p>
            <a:r>
              <a:rPr lang="en-US" dirty="0" smtClean="0"/>
              <a:t>Equity &amp; Equality</a:t>
            </a:r>
          </a:p>
          <a:p>
            <a:r>
              <a:rPr lang="en-US" dirty="0" smtClean="0"/>
              <a:t>The role of men in regards to women</a:t>
            </a:r>
          </a:p>
          <a:p>
            <a:r>
              <a:rPr lang="en-US" dirty="0" smtClean="0"/>
              <a:t>The responsibilities of women</a:t>
            </a:r>
          </a:p>
          <a:p>
            <a:r>
              <a:rPr lang="en-US" dirty="0" smtClean="0"/>
              <a:t>The responsibility of men towards women</a:t>
            </a:r>
          </a:p>
          <a:p>
            <a:r>
              <a:rPr lang="en-US" dirty="0" smtClean="0"/>
              <a:t>Reflecting on Scenarios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Makes Up The Rules?</a:t>
            </a:r>
            <a:endParaRPr lang="en-US" dirty="0"/>
          </a:p>
        </p:txBody>
      </p:sp>
      <p:sp>
        <p:nvSpPr>
          <p:cNvPr id="3" name="Content Placeholder 2"/>
          <p:cNvSpPr>
            <a:spLocks noGrp="1"/>
          </p:cNvSpPr>
          <p:nvPr>
            <p:ph idx="1"/>
          </p:nvPr>
        </p:nvSpPr>
        <p:spPr/>
        <p:txBody>
          <a:bodyPr>
            <a:normAutofit lnSpcReduction="10000"/>
          </a:bodyPr>
          <a:lstStyle/>
          <a:p>
            <a:pPr lvl="0">
              <a:buNone/>
            </a:pPr>
            <a:r>
              <a:rPr lang="en-CA" i="1" dirty="0" smtClean="0"/>
              <a:t>	</a:t>
            </a:r>
            <a:r>
              <a:rPr lang="en-CA" sz="3500" i="1" dirty="0" smtClean="0"/>
              <a:t>"</a:t>
            </a:r>
            <a:r>
              <a:rPr lang="en-CA" sz="3500" i="1" dirty="0"/>
              <a:t>It is not for a believer, man or woman, when Allah and His Messenger have decreed a matter that they should have any option in this decision. And whoever disobeys Allah and His Messenger (saw), he has indeed strayed in a plain error." </a:t>
            </a:r>
            <a:r>
              <a:rPr lang="en-CA" sz="3500" dirty="0"/>
              <a:t>(Al-</a:t>
            </a:r>
            <a:r>
              <a:rPr lang="en-CA" sz="3500" dirty="0" err="1"/>
              <a:t>Ahzab</a:t>
            </a:r>
            <a:r>
              <a:rPr lang="en-CA" sz="3500" dirty="0"/>
              <a:t> 33:36)</a:t>
            </a:r>
            <a:endParaRPr lang="en-US" sz="35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Makes Up The Rules?</a:t>
            </a:r>
            <a:endParaRPr lang="en-US" dirty="0"/>
          </a:p>
        </p:txBody>
      </p:sp>
      <p:sp>
        <p:nvSpPr>
          <p:cNvPr id="3" name="Content Placeholder 2"/>
          <p:cNvSpPr>
            <a:spLocks noGrp="1"/>
          </p:cNvSpPr>
          <p:nvPr>
            <p:ph idx="1"/>
          </p:nvPr>
        </p:nvSpPr>
        <p:spPr/>
        <p:txBody>
          <a:bodyPr>
            <a:normAutofit/>
          </a:bodyPr>
          <a:lstStyle/>
          <a:p>
            <a:pPr lvl="0">
              <a:buNone/>
            </a:pPr>
            <a:r>
              <a:rPr lang="en-CA" sz="3200" i="1" dirty="0" smtClean="0"/>
              <a:t>	"</a:t>
            </a:r>
            <a:r>
              <a:rPr lang="en-CA" sz="3200" i="1" dirty="0"/>
              <a:t>O you who believe! Obey Allah and obey the Messenger (saw), and those of you (Muslims) who are in authority. And if you differ in anything amongst yourselves, refer it to Allah and His Messenger (saw), if you truly believe in Allah and in the Last Day. That is better and more suitable for final determination."</a:t>
            </a:r>
            <a:r>
              <a:rPr lang="en-CA" sz="3200" dirty="0"/>
              <a:t> (An-</a:t>
            </a:r>
            <a:r>
              <a:rPr lang="en-CA" sz="3200" dirty="0" err="1"/>
              <a:t>Nisa</a:t>
            </a:r>
            <a:r>
              <a:rPr lang="en-CA" sz="3200" dirty="0"/>
              <a:t> 4:59)</a:t>
            </a:r>
            <a:endParaRPr lang="en-US" sz="3200"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Makes Up The Rules?</a:t>
            </a:r>
            <a:endParaRPr lang="en-US" dirty="0"/>
          </a:p>
        </p:txBody>
      </p:sp>
      <p:sp>
        <p:nvSpPr>
          <p:cNvPr id="3" name="Content Placeholder 2"/>
          <p:cNvSpPr>
            <a:spLocks noGrp="1"/>
          </p:cNvSpPr>
          <p:nvPr>
            <p:ph idx="1"/>
          </p:nvPr>
        </p:nvSpPr>
        <p:spPr/>
        <p:txBody>
          <a:bodyPr>
            <a:normAutofit/>
          </a:bodyPr>
          <a:lstStyle/>
          <a:p>
            <a:pPr lvl="0">
              <a:buNone/>
            </a:pPr>
            <a:r>
              <a:rPr lang="en-CA" sz="3900" i="1" dirty="0" smtClean="0"/>
              <a:t>	"And direct your face </a:t>
            </a:r>
            <a:r>
              <a:rPr lang="en-CA" sz="3900" b="1" u="sng" dirty="0" smtClean="0"/>
              <a:t>entirely</a:t>
            </a:r>
            <a:r>
              <a:rPr lang="en-CA" sz="3900" i="1" dirty="0" smtClean="0"/>
              <a:t> towards the religion </a:t>
            </a:r>
            <a:r>
              <a:rPr lang="en-CA" sz="3900" i="1" dirty="0" err="1" smtClean="0"/>
              <a:t>Hanifa</a:t>
            </a:r>
            <a:r>
              <a:rPr lang="en-CA" sz="3900" i="1" dirty="0" smtClean="0"/>
              <a:t> (Islamic Monotheism), and never be one of the </a:t>
            </a:r>
            <a:r>
              <a:rPr lang="en-CA" sz="3900" i="1" dirty="0" err="1" smtClean="0"/>
              <a:t>Mushrikun</a:t>
            </a:r>
            <a:r>
              <a:rPr lang="en-CA" sz="3900" i="1" dirty="0" smtClean="0"/>
              <a:t> (polytheists)."</a:t>
            </a:r>
            <a:r>
              <a:rPr lang="en-CA" sz="3900" dirty="0" smtClean="0"/>
              <a:t> (</a:t>
            </a:r>
            <a:r>
              <a:rPr lang="en-CA" sz="3900" dirty="0" err="1" smtClean="0"/>
              <a:t>Yunus</a:t>
            </a:r>
            <a:r>
              <a:rPr lang="en-CA" sz="3900" dirty="0" smtClean="0"/>
              <a:t> 10:105)</a:t>
            </a:r>
            <a:endParaRPr lang="en-US" sz="3900"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 &amp; Equality</a:t>
            </a:r>
            <a:endParaRPr lang="en-US" dirty="0"/>
          </a:p>
        </p:txBody>
      </p:sp>
      <p:sp>
        <p:nvSpPr>
          <p:cNvPr id="3" name="Content Placeholder 2"/>
          <p:cNvSpPr>
            <a:spLocks noGrp="1"/>
          </p:cNvSpPr>
          <p:nvPr>
            <p:ph idx="1"/>
          </p:nvPr>
        </p:nvSpPr>
        <p:spPr/>
        <p:txBody>
          <a:bodyPr/>
          <a:lstStyle/>
          <a:p>
            <a:r>
              <a:rPr lang="en-US" sz="3200" dirty="0" smtClean="0"/>
              <a:t>What is the difference?</a:t>
            </a:r>
          </a:p>
          <a:p>
            <a:r>
              <a:rPr lang="en-US" sz="3200" dirty="0" smtClean="0"/>
              <a:t>Sameness is not the same as fairness</a:t>
            </a:r>
          </a:p>
          <a:p>
            <a:r>
              <a:rPr lang="en-US" sz="3200" dirty="0" smtClean="0"/>
              <a:t>In Islam, men and women do have equal rights, but not identical rights…what does this mean?</a:t>
            </a:r>
          </a:p>
          <a:p>
            <a:pPr>
              <a:buNone/>
            </a:pP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 &amp; Equality</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But – In Islam – We are Equal in Our Pursuits for </a:t>
            </a:r>
            <a:r>
              <a:rPr lang="en-US" dirty="0" err="1" smtClean="0"/>
              <a:t>Jannah</a:t>
            </a:r>
            <a:r>
              <a:rPr lang="en-US" dirty="0" smtClean="0"/>
              <a:t>!</a:t>
            </a:r>
          </a:p>
          <a:p>
            <a:pPr>
              <a:buNone/>
            </a:pPr>
            <a:endParaRPr lang="en-US" dirty="0" smtClean="0"/>
          </a:p>
          <a:p>
            <a:pPr>
              <a:buNone/>
            </a:pPr>
            <a:r>
              <a:rPr lang="en-US" dirty="0" smtClean="0"/>
              <a:t>	Surely </a:t>
            </a:r>
            <a:r>
              <a:rPr lang="en-US" dirty="0" smtClean="0"/>
              <a:t>the men who submit and the women who submit, and the believing men and the believing women, and the obeying men and the obeying women, and the truthful men and the truthful women, and the patient men and the patient women and the humble men and the humble women, and the almsgiving men and the almsgiving women, and the fasting men and the fasting women, and the men who guard their private parts and the women who guard, and the men who remember Allah much and the women who </a:t>
            </a:r>
            <a:r>
              <a:rPr lang="en-US" dirty="0" smtClean="0"/>
              <a:t>remember - </a:t>
            </a:r>
            <a:r>
              <a:rPr lang="en-US" dirty="0" smtClean="0"/>
              <a:t>Allah has prepared for them forgiveness and a mighty reward. (Quran 33.35)</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Men</a:t>
            </a:r>
            <a:endParaRPr lang="en-US" dirty="0"/>
          </a:p>
        </p:txBody>
      </p:sp>
      <p:sp>
        <p:nvSpPr>
          <p:cNvPr id="3" name="Content Placeholder 2"/>
          <p:cNvSpPr>
            <a:spLocks noGrp="1"/>
          </p:cNvSpPr>
          <p:nvPr>
            <p:ph idx="1"/>
          </p:nvPr>
        </p:nvSpPr>
        <p:spPr/>
        <p:txBody>
          <a:bodyPr/>
          <a:lstStyle/>
          <a:p>
            <a:pPr>
              <a:buNone/>
            </a:pPr>
            <a:r>
              <a:rPr lang="en-US" dirty="0" smtClean="0"/>
              <a:t>	</a:t>
            </a:r>
            <a:r>
              <a:rPr lang="en-US" sz="4000" dirty="0" smtClean="0"/>
              <a:t>Men </a:t>
            </a:r>
            <a:r>
              <a:rPr lang="en-US" sz="4000" dirty="0"/>
              <a:t>are the</a:t>
            </a:r>
            <a:r>
              <a:rPr lang="en-US" sz="4000" dirty="0" smtClean="0"/>
              <a:t> </a:t>
            </a:r>
            <a:r>
              <a:rPr lang="en-US" sz="4000" i="1" dirty="0" err="1" smtClean="0"/>
              <a:t>Qawwamoon</a:t>
            </a:r>
            <a:r>
              <a:rPr lang="en-US" sz="4000" dirty="0" smtClean="0"/>
              <a:t> (protectors </a:t>
            </a:r>
            <a:r>
              <a:rPr lang="en-US" sz="4000" dirty="0"/>
              <a:t>and </a:t>
            </a:r>
            <a:r>
              <a:rPr lang="en-US" sz="4000" dirty="0" smtClean="0"/>
              <a:t>maintainers) </a:t>
            </a:r>
            <a:r>
              <a:rPr lang="en-US" sz="4000" dirty="0"/>
              <a:t>of </a:t>
            </a:r>
            <a:r>
              <a:rPr lang="en-US" sz="4000" dirty="0" smtClean="0"/>
              <a:t>women. </a:t>
            </a:r>
            <a:r>
              <a:rPr lang="en-US" sz="4000" dirty="0"/>
              <a:t>(An-</a:t>
            </a:r>
            <a:r>
              <a:rPr lang="en-US" sz="4000" dirty="0" err="1"/>
              <a:t>Nisa</a:t>
            </a:r>
            <a:r>
              <a:rPr lang="en-US" sz="4000" dirty="0"/>
              <a:t> 4:</a:t>
            </a:r>
            <a:r>
              <a:rPr lang="en-US" sz="4000" dirty="0" smtClean="0"/>
              <a:t>34)</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Men</a:t>
            </a:r>
            <a:endParaRPr lang="en-US" dirty="0"/>
          </a:p>
        </p:txBody>
      </p:sp>
      <p:sp>
        <p:nvSpPr>
          <p:cNvPr id="3" name="Content Placeholder 2"/>
          <p:cNvSpPr>
            <a:spLocks noGrp="1"/>
          </p:cNvSpPr>
          <p:nvPr>
            <p:ph idx="1"/>
          </p:nvPr>
        </p:nvSpPr>
        <p:spPr/>
        <p:txBody>
          <a:bodyPr/>
          <a:lstStyle/>
          <a:p>
            <a:pPr>
              <a:buNone/>
            </a:pPr>
            <a:r>
              <a:rPr lang="en-US" sz="2800" dirty="0" smtClean="0"/>
              <a:t>	And they (women) have rights (over their husbands) similar (to those of their husbands) over them (as regards obedience and respect, etc.) to what is reasonable, but men have a degree (of responsibility) over them. And Allah is All-Mighty, All-Wise. (Al-</a:t>
            </a:r>
            <a:r>
              <a:rPr lang="en-US" sz="2800" dirty="0" err="1" smtClean="0"/>
              <a:t>Baqarah</a:t>
            </a:r>
            <a:r>
              <a:rPr lang="en-US" sz="2800" dirty="0" smtClean="0"/>
              <a:t> 2:228) </a:t>
            </a:r>
          </a:p>
          <a:p>
            <a:pPr>
              <a:buNone/>
            </a:pP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Men</a:t>
            </a:r>
            <a:endParaRPr lang="en-US" dirty="0"/>
          </a:p>
        </p:txBody>
      </p:sp>
      <p:sp>
        <p:nvSpPr>
          <p:cNvPr id="3" name="Content Placeholder 2"/>
          <p:cNvSpPr>
            <a:spLocks noGrp="1"/>
          </p:cNvSpPr>
          <p:nvPr>
            <p:ph idx="1"/>
          </p:nvPr>
        </p:nvSpPr>
        <p:spPr/>
        <p:txBody>
          <a:bodyPr anchor="t">
            <a:normAutofit/>
          </a:bodyPr>
          <a:lstStyle/>
          <a:p>
            <a:r>
              <a:rPr lang="en-US" sz="2900" dirty="0" smtClean="0"/>
              <a:t>Men play various roles: Husband, Father, Son &amp; Brother</a:t>
            </a:r>
          </a:p>
          <a:p>
            <a:r>
              <a:rPr lang="en-US" sz="2900" dirty="0" smtClean="0"/>
              <a:t>In all these roles, the male is the </a:t>
            </a:r>
            <a:r>
              <a:rPr lang="en-US" sz="2900" dirty="0" err="1" smtClean="0"/>
              <a:t>mahram</a:t>
            </a:r>
            <a:endParaRPr lang="en-US" sz="2900" dirty="0" smtClean="0"/>
          </a:p>
          <a:p>
            <a:r>
              <a:rPr lang="en-US" sz="2900" dirty="0" smtClean="0"/>
              <a:t>The role of a </a:t>
            </a:r>
            <a:r>
              <a:rPr lang="en-US" sz="2900" dirty="0" err="1" smtClean="0"/>
              <a:t>mahram</a:t>
            </a:r>
            <a:r>
              <a:rPr lang="en-US" sz="2900" dirty="0" smtClean="0"/>
              <a:t> is to safeguard their womenfolk</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Men</a:t>
            </a:r>
            <a:endParaRPr lang="en-US" dirty="0"/>
          </a:p>
        </p:txBody>
      </p:sp>
      <p:sp>
        <p:nvSpPr>
          <p:cNvPr id="3" name="Content Placeholder 2"/>
          <p:cNvSpPr>
            <a:spLocks noGrp="1"/>
          </p:cNvSpPr>
          <p:nvPr>
            <p:ph idx="1"/>
          </p:nvPr>
        </p:nvSpPr>
        <p:spPr/>
        <p:txBody>
          <a:bodyPr anchor="t">
            <a:normAutofit/>
          </a:bodyPr>
          <a:lstStyle/>
          <a:p>
            <a:r>
              <a:rPr lang="en-US" sz="3100" dirty="0" smtClean="0"/>
              <a:t>Safeguarding is to provide for, to take care of their needs, to ensure their safety in and out of the home, to defend their </a:t>
            </a:r>
            <a:r>
              <a:rPr lang="en-US" sz="3100" dirty="0" err="1" smtClean="0"/>
              <a:t>honour</a:t>
            </a:r>
            <a:r>
              <a:rPr lang="en-US" sz="3100" dirty="0" smtClean="0"/>
              <a:t>, to make sure they are educated and able to fend for themselves, able to live independently at the appropriate age</a:t>
            </a:r>
            <a:endParaRPr lang="en-US" sz="3100"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Men</a:t>
            </a:r>
            <a:endParaRPr lang="en-US" dirty="0"/>
          </a:p>
        </p:txBody>
      </p:sp>
      <p:sp>
        <p:nvSpPr>
          <p:cNvPr id="3" name="Content Placeholder 2"/>
          <p:cNvSpPr>
            <a:spLocks noGrp="1"/>
          </p:cNvSpPr>
          <p:nvPr>
            <p:ph idx="1"/>
          </p:nvPr>
        </p:nvSpPr>
        <p:spPr/>
        <p:txBody>
          <a:bodyPr/>
          <a:lstStyle/>
          <a:p>
            <a:r>
              <a:rPr lang="en-US" dirty="0" smtClean="0"/>
              <a:t>Putting things into perspective:</a:t>
            </a:r>
          </a:p>
          <a:p>
            <a:pPr>
              <a:buNone/>
            </a:pPr>
            <a:r>
              <a:rPr lang="en-US" dirty="0" smtClean="0"/>
              <a:t> </a:t>
            </a:r>
          </a:p>
          <a:p>
            <a:pPr marL="457200" indent="-457200">
              <a:buFont typeface="+mj-lt"/>
              <a:buAutoNum type="arabicPeriod"/>
            </a:pPr>
            <a:r>
              <a:rPr lang="en-US" sz="3400" b="1" u="sng" dirty="0" smtClean="0">
                <a:solidFill>
                  <a:schemeClr val="accent5">
                    <a:lumMod val="75000"/>
                  </a:schemeClr>
                </a:solidFill>
              </a:rPr>
              <a:t>What is your role as a brother?</a:t>
            </a:r>
          </a:p>
          <a:p>
            <a:pPr marL="457200" indent="-457200">
              <a:buNone/>
            </a:pPr>
            <a:endParaRPr lang="en-US" sz="3400" b="1" u="sng" dirty="0" smtClean="0">
              <a:solidFill>
                <a:schemeClr val="accent5">
                  <a:lumMod val="75000"/>
                </a:schemeClr>
              </a:solidFill>
            </a:endParaRPr>
          </a:p>
          <a:p>
            <a:pPr marL="457200" indent="-457200">
              <a:buFont typeface="+mj-lt"/>
              <a:buAutoNum type="arabicPeriod"/>
            </a:pPr>
            <a:r>
              <a:rPr lang="en-US" sz="3400" b="1" u="sng" dirty="0" smtClean="0">
                <a:solidFill>
                  <a:schemeClr val="accent5">
                    <a:lumMod val="75000"/>
                  </a:schemeClr>
                </a:solidFill>
              </a:rPr>
              <a:t>What is your role as a son?</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Men</a:t>
            </a:r>
            <a:endParaRPr lang="en-US" dirty="0"/>
          </a:p>
        </p:txBody>
      </p:sp>
      <p:sp>
        <p:nvSpPr>
          <p:cNvPr id="3" name="Content Placeholder 2"/>
          <p:cNvSpPr>
            <a:spLocks noGrp="1"/>
          </p:cNvSpPr>
          <p:nvPr>
            <p:ph idx="1"/>
          </p:nvPr>
        </p:nvSpPr>
        <p:spPr/>
        <p:txBody>
          <a:bodyPr>
            <a:normAutofit/>
          </a:bodyPr>
          <a:lstStyle/>
          <a:p>
            <a:pPr>
              <a:buNone/>
            </a:pPr>
            <a:r>
              <a:rPr lang="en-US" sz="3500" b="1" dirty="0" smtClean="0">
                <a:solidFill>
                  <a:srgbClr val="800080"/>
                </a:solidFill>
              </a:rPr>
              <a:t>As a son…</a:t>
            </a:r>
          </a:p>
          <a:p>
            <a:r>
              <a:rPr lang="en-US" sz="3500" dirty="0" smtClean="0"/>
              <a:t>Say: "Come, I will recite what your Lord has prohibited you from: Join not anything in worship with Him; be good and dutiful to your parents. (Al-</a:t>
            </a:r>
            <a:r>
              <a:rPr lang="en-US" sz="3500" dirty="0" err="1" smtClean="0"/>
              <a:t>An'am</a:t>
            </a:r>
            <a:r>
              <a:rPr lang="en-US" sz="3500" dirty="0" smtClean="0"/>
              <a:t> 6:151)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Men</a:t>
            </a:r>
            <a:endParaRPr lang="en-US" dirty="0"/>
          </a:p>
        </p:txBody>
      </p:sp>
      <p:sp>
        <p:nvSpPr>
          <p:cNvPr id="3" name="Content Placeholder 2"/>
          <p:cNvSpPr>
            <a:spLocks noGrp="1"/>
          </p:cNvSpPr>
          <p:nvPr>
            <p:ph idx="1"/>
          </p:nvPr>
        </p:nvSpPr>
        <p:spPr/>
        <p:txBody>
          <a:bodyPr>
            <a:noAutofit/>
          </a:bodyPr>
          <a:lstStyle/>
          <a:p>
            <a:pPr>
              <a:buNone/>
            </a:pPr>
            <a:r>
              <a:rPr lang="en-US" sz="2900" b="1" dirty="0" smtClean="0">
                <a:solidFill>
                  <a:srgbClr val="800080"/>
                </a:solidFill>
              </a:rPr>
              <a:t>As a son…</a:t>
            </a:r>
          </a:p>
          <a:p>
            <a:r>
              <a:rPr lang="en-US" sz="2900" dirty="0" smtClean="0"/>
              <a:t>And We have enjoined on man (to be dutiful and good) to his parents. His mother bore him in weakness and hardship upon weakness and hardship, and his weaning is in two years give thanks to Me and to your parents, unto Me is the final destination. (</a:t>
            </a:r>
            <a:r>
              <a:rPr lang="en-US" sz="2900" dirty="0" err="1" smtClean="0"/>
              <a:t>Luqman</a:t>
            </a:r>
            <a:r>
              <a:rPr lang="en-US" sz="2900" dirty="0" smtClean="0"/>
              <a:t> 31:14) </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Men</a:t>
            </a:r>
            <a:endParaRPr lang="en-US" dirty="0"/>
          </a:p>
        </p:txBody>
      </p:sp>
      <p:sp>
        <p:nvSpPr>
          <p:cNvPr id="3" name="Content Placeholder 2"/>
          <p:cNvSpPr>
            <a:spLocks noGrp="1"/>
          </p:cNvSpPr>
          <p:nvPr>
            <p:ph idx="1"/>
          </p:nvPr>
        </p:nvSpPr>
        <p:spPr/>
        <p:txBody>
          <a:bodyPr>
            <a:normAutofit/>
          </a:bodyPr>
          <a:lstStyle/>
          <a:p>
            <a:pPr>
              <a:buNone/>
            </a:pPr>
            <a:r>
              <a:rPr lang="en-US" b="1" dirty="0" smtClean="0">
                <a:solidFill>
                  <a:srgbClr val="800080"/>
                </a:solidFill>
              </a:rPr>
              <a:t>As a brother…</a:t>
            </a:r>
          </a:p>
          <a:p>
            <a:r>
              <a:rPr lang="en-US" dirty="0" smtClean="0"/>
              <a:t>And do not cut the relations of the kith &amp; kinship. Surely, Allah is Ever an All Watcher over you. (An-</a:t>
            </a:r>
            <a:r>
              <a:rPr lang="en-US" dirty="0" err="1" smtClean="0"/>
              <a:t>Nisa</a:t>
            </a:r>
            <a:r>
              <a:rPr lang="en-US" dirty="0" smtClean="0"/>
              <a:t> 4:1)</a:t>
            </a:r>
          </a:p>
          <a:p>
            <a:r>
              <a:rPr lang="en-US" dirty="0" smtClean="0"/>
              <a:t>How can a brother be a role model for his sister?</a:t>
            </a:r>
          </a:p>
          <a:p>
            <a:r>
              <a:rPr lang="en-US" dirty="0" smtClean="0"/>
              <a:t>How can a brother protect his sister?</a:t>
            </a:r>
          </a:p>
          <a:p>
            <a:r>
              <a:rPr lang="en-US" dirty="0" smtClean="0"/>
              <a:t>What are the various facets of this relationship?</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Responsibilities of Women</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sz="3600" dirty="0" smtClean="0"/>
              <a:t>Therefore </a:t>
            </a:r>
            <a:r>
              <a:rPr lang="en-US" sz="3600" dirty="0"/>
              <a:t>the righteous women are devoutly </a:t>
            </a:r>
            <a:r>
              <a:rPr lang="en-US" sz="3600" dirty="0" smtClean="0"/>
              <a:t>obedient </a:t>
            </a:r>
            <a:r>
              <a:rPr lang="en-US" sz="3600" dirty="0"/>
              <a:t>and </a:t>
            </a:r>
            <a:r>
              <a:rPr lang="en-US" sz="3600" dirty="0" smtClean="0"/>
              <a:t>guard, </a:t>
            </a:r>
            <a:r>
              <a:rPr lang="en-US" sz="3600" dirty="0"/>
              <a:t>in </a:t>
            </a:r>
            <a:r>
              <a:rPr lang="en-US" sz="3600" dirty="0" smtClean="0"/>
              <a:t>their </a:t>
            </a:r>
            <a:r>
              <a:rPr lang="en-US" sz="3600" dirty="0"/>
              <a:t>husband's </a:t>
            </a:r>
            <a:r>
              <a:rPr lang="en-US" sz="3600" dirty="0" smtClean="0"/>
              <a:t>absence, </a:t>
            </a:r>
            <a:r>
              <a:rPr lang="en-US" sz="3600" dirty="0"/>
              <a:t>what </a:t>
            </a:r>
            <a:r>
              <a:rPr lang="en-US" sz="3600" dirty="0" smtClean="0"/>
              <a:t>Allah </a:t>
            </a:r>
            <a:r>
              <a:rPr lang="en-US" sz="3600" dirty="0"/>
              <a:t>orders them to </a:t>
            </a:r>
            <a:r>
              <a:rPr lang="en-US" sz="3600" dirty="0" smtClean="0"/>
              <a:t>guard. </a:t>
            </a:r>
            <a:r>
              <a:rPr lang="en-US" sz="3600" dirty="0"/>
              <a:t>(An-</a:t>
            </a:r>
            <a:r>
              <a:rPr lang="en-US" sz="3600" dirty="0" err="1"/>
              <a:t>Nisa</a:t>
            </a:r>
            <a:r>
              <a:rPr lang="en-US" sz="3600" dirty="0"/>
              <a:t> 4:34</a:t>
            </a:r>
            <a:r>
              <a:rPr lang="en-US" sz="3600" dirty="0" smtClean="0"/>
              <a:t>)</a:t>
            </a:r>
          </a:p>
          <a:p>
            <a:pPr>
              <a:buNone/>
            </a:pPr>
            <a:r>
              <a:rPr lang="en-US" dirty="0" smtClean="0"/>
              <a:t>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Responsibilities of Women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sz="3200" dirty="0" smtClean="0"/>
              <a:t>The believers, </a:t>
            </a:r>
            <a:r>
              <a:rPr lang="en-US" sz="3200" b="1" u="sng" dirty="0" smtClean="0"/>
              <a:t>men and women</a:t>
            </a:r>
            <a:r>
              <a:rPr lang="en-US" sz="3200" dirty="0" smtClean="0"/>
              <a:t>, are </a:t>
            </a:r>
            <a:r>
              <a:rPr lang="en-US" sz="3200" dirty="0" err="1" smtClean="0"/>
              <a:t>Auliya</a:t>
            </a:r>
            <a:r>
              <a:rPr lang="en-US" sz="3200" dirty="0" smtClean="0"/>
              <a:t>’ of one another, they enjoin Al-</a:t>
            </a:r>
            <a:r>
              <a:rPr lang="en-US" sz="3200" dirty="0" err="1" smtClean="0"/>
              <a:t>Ma’ruf</a:t>
            </a:r>
            <a:r>
              <a:rPr lang="en-US" sz="3200" dirty="0" smtClean="0"/>
              <a:t> and forbid (people) from Al-</a:t>
            </a:r>
            <a:r>
              <a:rPr lang="en-US" sz="3200" dirty="0" err="1" smtClean="0"/>
              <a:t>Munkar</a:t>
            </a:r>
            <a:r>
              <a:rPr lang="en-US" sz="3200" dirty="0" smtClean="0"/>
              <a:t>; they perform As-</a:t>
            </a:r>
            <a:r>
              <a:rPr lang="en-US" sz="3200" dirty="0" err="1" smtClean="0"/>
              <a:t>Salat</a:t>
            </a:r>
            <a:r>
              <a:rPr lang="en-US" sz="3200" dirty="0" smtClean="0"/>
              <a:t> and give the </a:t>
            </a:r>
            <a:r>
              <a:rPr lang="en-US" sz="3200" dirty="0" err="1" smtClean="0"/>
              <a:t>Zakat</a:t>
            </a:r>
            <a:r>
              <a:rPr lang="en-US" sz="3200" dirty="0" smtClean="0"/>
              <a:t>, and obey Allah and His Messenger. Allah will have His Mercy on them. Surely Allah is All-Mighty, All-Wise. (At-</a:t>
            </a:r>
            <a:r>
              <a:rPr lang="en-US" sz="3200" dirty="0" err="1" smtClean="0"/>
              <a:t>Tawbah</a:t>
            </a:r>
            <a:r>
              <a:rPr lang="en-US" sz="3200" dirty="0" smtClean="0"/>
              <a:t> 9:71) </a:t>
            </a:r>
          </a:p>
          <a:p>
            <a:pPr>
              <a:buNone/>
            </a:pPr>
            <a:r>
              <a:rPr lang="en-US" dirty="0" smtClean="0"/>
              <a:t>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Responsibilities of Women</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sz="2900" dirty="0" smtClean="0"/>
              <a:t>Putting this in perspective, the role of women in Islam exists as a wife, mother, daughter and sister</a:t>
            </a:r>
          </a:p>
          <a:p>
            <a:pPr>
              <a:buNone/>
            </a:pPr>
            <a:r>
              <a:rPr lang="en-US" sz="2900" dirty="0" smtClean="0"/>
              <a:t>	</a:t>
            </a:r>
            <a:r>
              <a:rPr lang="en-US" sz="2800" dirty="0" smtClean="0"/>
              <a:t>What are your rights and/or responsibilities </a:t>
            </a:r>
          </a:p>
          <a:p>
            <a:pPr>
              <a:buNone/>
            </a:pPr>
            <a:r>
              <a:rPr lang="en-US" sz="2900" dirty="0" smtClean="0"/>
              <a:t>	</a:t>
            </a:r>
            <a:r>
              <a:rPr lang="en-US" sz="2900" b="1" dirty="0" smtClean="0">
                <a:solidFill>
                  <a:schemeClr val="accent5">
                    <a:lumMod val="75000"/>
                  </a:schemeClr>
                </a:solidFill>
              </a:rPr>
              <a:t>As a Daughter?</a:t>
            </a:r>
          </a:p>
          <a:p>
            <a:pPr>
              <a:buNone/>
            </a:pPr>
            <a:r>
              <a:rPr lang="en-US" sz="2900" b="1" dirty="0" smtClean="0">
                <a:solidFill>
                  <a:schemeClr val="accent5">
                    <a:lumMod val="75000"/>
                  </a:schemeClr>
                </a:solidFill>
              </a:rPr>
              <a:t>	As a Sister?</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Responsibilities of Women</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sz="3300" dirty="0" smtClean="0"/>
              <a:t>So their Lord accepted of them (their supplication and answered them), "Never will I allow to be lost the work of any of you, be he male or female. (Ali </a:t>
            </a:r>
            <a:r>
              <a:rPr lang="en-US" sz="3300" dirty="0" err="1" smtClean="0"/>
              <a:t>Imran</a:t>
            </a:r>
            <a:r>
              <a:rPr lang="en-US" sz="3300" dirty="0" smtClean="0"/>
              <a:t> 3:195)</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Responsibilities of Women</a:t>
            </a:r>
            <a:endParaRPr lang="en-US" dirty="0"/>
          </a:p>
        </p:txBody>
      </p:sp>
      <p:sp>
        <p:nvSpPr>
          <p:cNvPr id="3" name="Content Placeholder 2"/>
          <p:cNvSpPr>
            <a:spLocks noGrp="1"/>
          </p:cNvSpPr>
          <p:nvPr>
            <p:ph idx="1"/>
          </p:nvPr>
        </p:nvSpPr>
        <p:spPr/>
        <p:txBody>
          <a:bodyPr>
            <a:normAutofit/>
          </a:bodyPr>
          <a:lstStyle/>
          <a:p>
            <a:pPr>
              <a:buNone/>
            </a:pPr>
            <a:r>
              <a:rPr lang="en-US" sz="3600" dirty="0" smtClean="0"/>
              <a:t>	"Seeking knowledge is obligatory upon every Muslim - male and female.” (</a:t>
            </a:r>
            <a:r>
              <a:rPr lang="en-US" sz="3600" dirty="0" err="1" smtClean="0"/>
              <a:t>Ibn</a:t>
            </a:r>
            <a:r>
              <a:rPr lang="en-US" sz="3600" dirty="0" smtClean="0"/>
              <a:t> </a:t>
            </a:r>
            <a:r>
              <a:rPr lang="en-US" sz="3600" dirty="0" err="1" smtClean="0"/>
              <a:t>Maajah</a:t>
            </a:r>
            <a:r>
              <a:rPr lang="en-US" sz="3600" dirty="0" smtClean="0"/>
              <a:t>)</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Responsibilities of Women</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sz="3000" dirty="0" smtClean="0"/>
              <a:t>Indeed Allah has heard the statement of her (</a:t>
            </a:r>
            <a:r>
              <a:rPr lang="en-US" sz="3000" dirty="0" err="1" smtClean="0"/>
              <a:t>Khaulah</a:t>
            </a:r>
            <a:r>
              <a:rPr lang="en-US" sz="3000" dirty="0" smtClean="0"/>
              <a:t> </a:t>
            </a:r>
            <a:r>
              <a:rPr lang="en-US" sz="3000" dirty="0" err="1" smtClean="0"/>
              <a:t>bint</a:t>
            </a:r>
            <a:r>
              <a:rPr lang="en-US" sz="3000" dirty="0" smtClean="0"/>
              <a:t> </a:t>
            </a:r>
            <a:r>
              <a:rPr lang="en-US" sz="3000" dirty="0" err="1" smtClean="0"/>
              <a:t>Tha'labah</a:t>
            </a:r>
            <a:r>
              <a:rPr lang="en-US" sz="3000" dirty="0" smtClean="0"/>
              <a:t>) that disputes with you (O Muhammad (saw)) concerning her husband (Aus bin </a:t>
            </a:r>
            <a:r>
              <a:rPr lang="en-US" sz="3000" dirty="0" err="1" smtClean="0"/>
              <a:t>As­Samit</a:t>
            </a:r>
            <a:r>
              <a:rPr lang="en-US" sz="3000" dirty="0" smtClean="0"/>
              <a:t>), and complains to Allah. And Allah hears the argument between you both. Verily, Allah is All-Hearer, All-Seer. (Al-</a:t>
            </a:r>
            <a:r>
              <a:rPr lang="en-US" sz="3000" dirty="0" err="1" smtClean="0"/>
              <a:t>Mujadilah</a:t>
            </a:r>
            <a:r>
              <a:rPr lang="en-US" sz="3000" dirty="0" smtClean="0"/>
              <a:t> 58:1)</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Responsibilities of Women</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And tell the believing women to lower their gaze, and protect their private parts and not to show off their adornment except only that which is apparent, and to draw their veils all over </a:t>
            </a:r>
            <a:r>
              <a:rPr lang="en-US" dirty="0" err="1" smtClean="0"/>
              <a:t>Juyubihinna</a:t>
            </a:r>
            <a:r>
              <a:rPr lang="en-US" dirty="0" smtClean="0"/>
              <a:t> and not to reveal their adornment except to their husbands, their fathers, their husband's fathers, their sons, their husband's sons, their brothers or their brother's sons, or their sister's sons, or their (Muslim) women, or the (female) slaves whom their right hands possess, or old male servants who lack </a:t>
            </a:r>
            <a:r>
              <a:rPr lang="en-US" dirty="0" err="1" smtClean="0"/>
              <a:t>vigour</a:t>
            </a:r>
            <a:r>
              <a:rPr lang="en-US" dirty="0" smtClean="0"/>
              <a:t>, or small children who have no sense of the shame of sex. And let them not stamp their feet so as to reveal what they hide of their adornment. And all of you beg Allah to forgive you all, O believers, that you may be successful. (An-</a:t>
            </a:r>
            <a:r>
              <a:rPr lang="en-US" dirty="0" err="1" smtClean="0"/>
              <a:t>Nur</a:t>
            </a:r>
            <a:r>
              <a:rPr lang="en-US" dirty="0" smtClean="0"/>
              <a:t> 24:31)</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Responsibilities of Women</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sz="3300" b="1" dirty="0" smtClean="0">
                <a:solidFill>
                  <a:srgbClr val="5F8804"/>
                </a:solidFill>
              </a:rPr>
              <a:t>What are some other responsibilities of daughters and/or sisters?</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Responsibility of Men</a:t>
            </a:r>
            <a:endParaRPr lang="en-US" dirty="0"/>
          </a:p>
        </p:txBody>
      </p:sp>
      <p:sp>
        <p:nvSpPr>
          <p:cNvPr id="3" name="Content Placeholder 2"/>
          <p:cNvSpPr>
            <a:spLocks noGrp="1"/>
          </p:cNvSpPr>
          <p:nvPr>
            <p:ph idx="1"/>
          </p:nvPr>
        </p:nvSpPr>
        <p:spPr/>
        <p:txBody>
          <a:bodyPr/>
          <a:lstStyle/>
          <a:p>
            <a:r>
              <a:rPr lang="en-US" dirty="0" smtClean="0"/>
              <a:t>The Prophet (saw) said, “The best of you are those who are best to their families.” (</a:t>
            </a:r>
            <a:r>
              <a:rPr lang="en-US" dirty="0" err="1" smtClean="0"/>
              <a:t>Tirmidhi</a:t>
            </a:r>
            <a:r>
              <a:rPr lang="en-US" dirty="0" smtClean="0"/>
              <a:t>) </a:t>
            </a:r>
          </a:p>
          <a:p>
            <a:r>
              <a:rPr lang="en-US" dirty="0" smtClean="0"/>
              <a:t>So, in light of the above mentioned points, it is incumbent upon the brother and/or son to be at the service of his sister and/or mother.</a:t>
            </a:r>
          </a:p>
          <a:p>
            <a:r>
              <a:rPr lang="en-US" dirty="0" smtClean="0"/>
              <a:t>This means they should assist and them in fulfilling their duties</a:t>
            </a:r>
          </a:p>
          <a:p>
            <a:r>
              <a:rPr lang="en-US" dirty="0" smtClean="0"/>
              <a:t>What are some of the ways this should look like?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1 - MALE</a:t>
            </a:r>
            <a:endParaRPr lang="en-US" dirty="0"/>
          </a:p>
        </p:txBody>
      </p:sp>
      <p:sp>
        <p:nvSpPr>
          <p:cNvPr id="3" name="Content Placeholder 2"/>
          <p:cNvSpPr>
            <a:spLocks noGrp="1"/>
          </p:cNvSpPr>
          <p:nvPr>
            <p:ph idx="1"/>
          </p:nvPr>
        </p:nvSpPr>
        <p:spPr/>
        <p:txBody>
          <a:bodyPr/>
          <a:lstStyle/>
          <a:p>
            <a:pPr>
              <a:buNone/>
            </a:pPr>
            <a:r>
              <a:rPr lang="en-US" dirty="0" smtClean="0"/>
              <a:t>	You are on your way into the library when you notice your friend pulling up in his car.  His mother is driving and both of them look a little upset.  As your friend exits the car he is scowling and screams something incomprehensible at his mother and then says “If I had a choice I would sell you and get a new mother!”</a:t>
            </a:r>
          </a:p>
          <a:p>
            <a:pPr>
              <a:buNone/>
            </a:pPr>
            <a:r>
              <a:rPr lang="en-US" dirty="0" smtClean="0"/>
              <a:t>	In light of what we have discussed today, what would you say to your friend?</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1 - FEMALE</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You are on your way to school and stop off at your friend’s house along the way.  As she is exiting her home, you hear some words being exchanged between her and her parents.  In the heat of the moment your friend blurts out, “I hate you both!  If I had a choice I would move away and never come back!”  As you run after your friend to calm her down you look back and notice her younger brother standing in the doorway, crying out of confusion.</a:t>
            </a:r>
          </a:p>
          <a:p>
            <a:pPr>
              <a:buNone/>
            </a:pPr>
            <a:r>
              <a:rPr lang="en-US" dirty="0" smtClean="0"/>
              <a:t>	In light of what we have discussed today, what would you say to your friend?</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2 - MALE</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You are with a group of friends enjoying lunch and one your friends is describing the situation at home where his sister has gotten into Optometry College at the University of Waterloo.  With a snicker he remarks, “Fat chance of her going there!” </a:t>
            </a:r>
          </a:p>
          <a:p>
            <a:pPr lvl="1">
              <a:buNone/>
            </a:pPr>
            <a:endParaRPr lang="en-US" dirty="0" smtClean="0"/>
          </a:p>
          <a:p>
            <a:pPr lvl="1">
              <a:buNone/>
            </a:pPr>
            <a:r>
              <a:rPr lang="en-US" dirty="0" smtClean="0"/>
              <a:t>Someone else says, “Why would you say that?”</a:t>
            </a:r>
          </a:p>
          <a:p>
            <a:pPr lvl="1">
              <a:buNone/>
            </a:pPr>
            <a:endParaRPr lang="en-US" dirty="0" smtClean="0"/>
          </a:p>
          <a:p>
            <a:pPr>
              <a:buNone/>
            </a:pPr>
            <a:r>
              <a:rPr lang="en-US" dirty="0" smtClean="0"/>
              <a:t>	He replies, “Well, you know how it is…she’s 21 now which is prime marriage age.  It’s better if she just gets married now.  Otherwise, she’ll waste all that tuition money and then get married and get pregnant and then she’ll never use her degree anyway.  You know how it is – women are suppose to just make babies and stay in the kitchen!</a:t>
            </a:r>
          </a:p>
          <a:p>
            <a:pPr>
              <a:buNone/>
            </a:pPr>
            <a:r>
              <a:rPr lang="en-US" dirty="0" smtClean="0"/>
              <a:t>	In light of what we have discussed today, what would you say to your friend?</a:t>
            </a:r>
          </a:p>
          <a:p>
            <a:pPr lvl="1">
              <a:buNone/>
            </a:pPr>
            <a:endParaRPr lang="en-US"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2 - FEMALE</a:t>
            </a:r>
            <a:endParaRPr lang="en-US" dirty="0"/>
          </a:p>
        </p:txBody>
      </p:sp>
      <p:sp>
        <p:nvSpPr>
          <p:cNvPr id="3" name="Content Placeholder 2"/>
          <p:cNvSpPr>
            <a:spLocks noGrp="1"/>
          </p:cNvSpPr>
          <p:nvPr>
            <p:ph idx="1"/>
          </p:nvPr>
        </p:nvSpPr>
        <p:spPr/>
        <p:txBody>
          <a:bodyPr>
            <a:normAutofit/>
          </a:bodyPr>
          <a:lstStyle/>
          <a:p>
            <a:pPr>
              <a:buNone/>
            </a:pPr>
            <a:r>
              <a:rPr lang="en-US" dirty="0" smtClean="0"/>
              <a:t>	You meet your friend for lunch and she is so excited – she just got her acceptance letter to the Optometry College at the University of Waterloo!!!</a:t>
            </a:r>
          </a:p>
          <a:p>
            <a:pPr>
              <a:buNone/>
            </a:pPr>
            <a:r>
              <a:rPr lang="en-US" dirty="0" smtClean="0"/>
              <a:t>	But her happiness is short lived as she remarks, “But what’s the use?  My father will tell me that it’s useless for me to go. I should just look for a husband so I can stay home, cook and clean for him.”</a:t>
            </a:r>
          </a:p>
          <a:p>
            <a:pPr>
              <a:buNone/>
            </a:pPr>
            <a:r>
              <a:rPr lang="en-US" dirty="0" smtClean="0"/>
              <a:t>	In light of what we have discussed today, what would you say to your friend?</a:t>
            </a:r>
          </a:p>
          <a:p>
            <a:pPr lvl="1">
              <a:buNone/>
            </a:pPr>
            <a:endParaRPr lang="en-US"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3 - MALE</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You’re talking with your friend about course choices for the following year.  He mentions how his sister is also doing the same because she’s starting high school in the fall.  Then he says, “But I’m going to make sure she starts wearing a </a:t>
            </a:r>
            <a:r>
              <a:rPr lang="en-US" dirty="0" err="1" smtClean="0"/>
              <a:t>hijab</a:t>
            </a:r>
            <a:r>
              <a:rPr lang="en-US" dirty="0" smtClean="0"/>
              <a:t> next year!” </a:t>
            </a:r>
          </a:p>
          <a:p>
            <a:pPr>
              <a:buNone/>
            </a:pPr>
            <a:r>
              <a:rPr lang="en-US" dirty="0" smtClean="0"/>
              <a:t>	“But she doesn’t wear one right now, does she?” you ask your friend</a:t>
            </a:r>
          </a:p>
          <a:p>
            <a:pPr>
              <a:buNone/>
            </a:pPr>
            <a:r>
              <a:rPr lang="en-US" dirty="0" smtClean="0"/>
              <a:t>	“No, but I don’t want guys staring at her – you know how it is,” he says as he hugs and kisses his girlfriend.  </a:t>
            </a:r>
          </a:p>
          <a:p>
            <a:pPr>
              <a:buNone/>
            </a:pPr>
            <a:r>
              <a:rPr lang="en-US" dirty="0" smtClean="0"/>
              <a:t>	With a look of disgust at his actions, you remind him that it’s time for </a:t>
            </a:r>
            <a:r>
              <a:rPr lang="en-US" dirty="0" err="1" smtClean="0"/>
              <a:t>Jummuah</a:t>
            </a:r>
            <a:r>
              <a:rPr lang="en-US" dirty="0" smtClean="0"/>
              <a:t> </a:t>
            </a:r>
            <a:r>
              <a:rPr lang="en-US" dirty="0" err="1" smtClean="0"/>
              <a:t>salat</a:t>
            </a:r>
            <a:r>
              <a:rPr lang="en-US" dirty="0" smtClean="0"/>
              <a:t>, in the gym.</a:t>
            </a:r>
          </a:p>
          <a:p>
            <a:pPr>
              <a:buNone/>
            </a:pPr>
            <a:r>
              <a:rPr lang="en-US" dirty="0" smtClean="0"/>
              <a:t>	“Yeah,” your friend chuckles, “the losers club!”</a:t>
            </a:r>
          </a:p>
          <a:p>
            <a:pPr>
              <a:buNone/>
            </a:pPr>
            <a:r>
              <a:rPr lang="en-US" dirty="0" smtClean="0"/>
              <a:t>	In light of what we have discussed today, what would you say to your friend?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3 - FEMALE</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You’re talking with your friend about course choices for the following year and how different things will be when you enter high school in the fall.  Your friend doesn’t wear the headscarf, but you do. She expresses, with hesitation, how her brother and father are pressuring her to wear the </a:t>
            </a:r>
            <a:r>
              <a:rPr lang="en-US" dirty="0" err="1" smtClean="0"/>
              <a:t>hijab</a:t>
            </a:r>
            <a:r>
              <a:rPr lang="en-US" dirty="0" smtClean="0"/>
              <a:t>.  Her older brother has openly stated that she better wear the </a:t>
            </a:r>
            <a:r>
              <a:rPr lang="en-US" dirty="0" err="1" smtClean="0"/>
              <a:t>hijab</a:t>
            </a:r>
            <a:r>
              <a:rPr lang="en-US" dirty="0" smtClean="0"/>
              <a:t> in the fall, or else…</a:t>
            </a:r>
          </a:p>
          <a:p>
            <a:pPr>
              <a:buNone/>
            </a:pPr>
            <a:r>
              <a:rPr lang="en-US" dirty="0" smtClean="0"/>
              <a:t>	In light of what we have discussed today, what would you say to your friend?</a:t>
            </a:r>
          </a:p>
          <a:p>
            <a:pPr>
              <a:buNone/>
            </a:pPr>
            <a:r>
              <a:rPr lang="en-US" dirty="0" smtClean="0"/>
              <a:t>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4 - MALE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You and your friends are chilling after school one day and one of the guys invites the group over to his house to check out the latest version of HALO!</a:t>
            </a:r>
          </a:p>
          <a:p>
            <a:pPr>
              <a:buNone/>
            </a:pPr>
            <a:r>
              <a:rPr lang="en-US" dirty="0" smtClean="0"/>
              <a:t>	You all walk down together to your friend’s house and, as you enter, all you hear is a bunch of girls screaming and running into their bedrooms.</a:t>
            </a:r>
          </a:p>
          <a:p>
            <a:pPr>
              <a:buNone/>
            </a:pPr>
            <a:r>
              <a:rPr lang="en-US" dirty="0" smtClean="0"/>
              <a:t>	Later you hear your friend being chastised by his sisters and his mother – they are worried that some of the guys must have seen them without their </a:t>
            </a:r>
            <a:r>
              <a:rPr lang="en-US" dirty="0" err="1" smtClean="0"/>
              <a:t>hijabs</a:t>
            </a:r>
            <a:r>
              <a:rPr lang="en-US" dirty="0" smtClean="0"/>
              <a:t> on!  They are seriously upset and want everyone to leave immediately!</a:t>
            </a:r>
          </a:p>
          <a:p>
            <a:pPr>
              <a:buNone/>
            </a:pPr>
            <a:r>
              <a:rPr lang="en-US" dirty="0" smtClean="0"/>
              <a:t>	In light of what we have discussed today, what would you say to your friend?</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4 - FEMALE</a:t>
            </a:r>
            <a:endParaRPr lang="en-US" dirty="0"/>
          </a:p>
        </p:txBody>
      </p:sp>
      <p:sp>
        <p:nvSpPr>
          <p:cNvPr id="3" name="Content Placeholder 2"/>
          <p:cNvSpPr>
            <a:spLocks noGrp="1"/>
          </p:cNvSpPr>
          <p:nvPr>
            <p:ph idx="1"/>
          </p:nvPr>
        </p:nvSpPr>
        <p:spPr/>
        <p:txBody>
          <a:bodyPr>
            <a:normAutofit/>
          </a:bodyPr>
          <a:lstStyle/>
          <a:p>
            <a:pPr>
              <a:buNone/>
            </a:pPr>
            <a:r>
              <a:rPr lang="en-US" dirty="0" smtClean="0"/>
              <a:t>	Your friend tweets you, 911 emergency.  You call her up and she is rather upset, sobbing and sniffling.  Her brother had his friends over today and she didn’t know they were coming.  She was sitting right in front of the door when they all came in.  Although she ran as quick as she could she knows </a:t>
            </a:r>
            <a:r>
              <a:rPr lang="en-US" smtClean="0"/>
              <a:t>they saw </a:t>
            </a:r>
            <a:r>
              <a:rPr lang="en-US" dirty="0" smtClean="0"/>
              <a:t>her.  She even heard one of them say to her brother, “Bro, your sister’s a babe!”</a:t>
            </a:r>
          </a:p>
          <a:p>
            <a:pPr>
              <a:buNone/>
            </a:pPr>
            <a:r>
              <a:rPr lang="en-US" dirty="0" smtClean="0"/>
              <a:t>	In light of what we have discussed today, what would you say to your friend?</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5 - MALE</a:t>
            </a:r>
            <a:endParaRPr lang="en-US" dirty="0"/>
          </a:p>
        </p:txBody>
      </p:sp>
      <p:sp>
        <p:nvSpPr>
          <p:cNvPr id="3" name="Content Placeholder 2"/>
          <p:cNvSpPr>
            <a:spLocks noGrp="1"/>
          </p:cNvSpPr>
          <p:nvPr>
            <p:ph idx="1"/>
          </p:nvPr>
        </p:nvSpPr>
        <p:spPr/>
        <p:txBody>
          <a:bodyPr/>
          <a:lstStyle/>
          <a:p>
            <a:pPr>
              <a:buNone/>
            </a:pPr>
            <a:r>
              <a:rPr lang="en-US" dirty="0" smtClean="0"/>
              <a:t>	You are a grade nine student and as you are passing through the halls in between classes when you see a commotion happening in the hallway.  As you make your way down to see what’s going on, you see a bunch of seniors picking on your older sister.  They are calling her names and pretending to grab at her </a:t>
            </a:r>
            <a:r>
              <a:rPr lang="en-US" dirty="0" err="1" smtClean="0"/>
              <a:t>hijab</a:t>
            </a:r>
            <a:r>
              <a:rPr lang="en-US" dirty="0" smtClean="0"/>
              <a:t>.</a:t>
            </a:r>
          </a:p>
          <a:p>
            <a:pPr>
              <a:buNone/>
            </a:pPr>
            <a:r>
              <a:rPr lang="en-US" dirty="0" smtClean="0"/>
              <a:t>	In light of what we have discussed today, what would you say to your friend?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 5 - FEMALE</a:t>
            </a:r>
            <a:endParaRPr lang="en-US" dirty="0"/>
          </a:p>
        </p:txBody>
      </p:sp>
      <p:sp>
        <p:nvSpPr>
          <p:cNvPr id="3" name="Content Placeholder 2"/>
          <p:cNvSpPr>
            <a:spLocks noGrp="1"/>
          </p:cNvSpPr>
          <p:nvPr>
            <p:ph idx="1"/>
          </p:nvPr>
        </p:nvSpPr>
        <p:spPr/>
        <p:txBody>
          <a:bodyPr/>
          <a:lstStyle/>
          <a:p>
            <a:pPr>
              <a:buNone/>
            </a:pPr>
            <a:r>
              <a:rPr lang="en-US" dirty="0" smtClean="0"/>
              <a:t>	You’re in English class and one of your friends is having a problem with the teacher – she’s disputing how her essay had been marked.  All of a sudden, out of the blue, the English teacher blurts out “This is why they should ban the </a:t>
            </a:r>
            <a:r>
              <a:rPr lang="en-US" dirty="0" err="1" smtClean="0"/>
              <a:t>hijab</a:t>
            </a:r>
            <a:r>
              <a:rPr lang="en-US" dirty="0" smtClean="0"/>
              <a:t>! It cuts off circulation to your brain!”</a:t>
            </a:r>
          </a:p>
          <a:p>
            <a:pPr>
              <a:buNone/>
            </a:pPr>
            <a:r>
              <a:rPr lang="en-US" dirty="0" smtClean="0"/>
              <a:t>	In light of what we have discussed today, how do you help your friend deal with this situation?</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1561</TotalTime>
  <Words>2675</Words>
  <Application>Microsoft Macintosh PowerPoint</Application>
  <PresentationFormat>On-screen Show (4:3)</PresentationFormat>
  <Paragraphs>129</Paragraphs>
  <Slides>34</Slides>
  <Notes>5</Notes>
  <HiddenSlides>0</HiddenSlides>
  <MMClips>0</MMClips>
  <ScaleCrop>false</ScaleCrop>
  <HeadingPairs>
    <vt:vector size="4" baseType="variant">
      <vt:variant>
        <vt:lpstr>Design Template</vt:lpstr>
      </vt:variant>
      <vt:variant>
        <vt:i4>1</vt:i4>
      </vt:variant>
      <vt:variant>
        <vt:lpstr>Slide Titles</vt:lpstr>
      </vt:variant>
      <vt:variant>
        <vt:i4>34</vt:i4>
      </vt:variant>
    </vt:vector>
  </HeadingPairs>
  <TitlesOfParts>
    <vt:vector size="35" baseType="lpstr">
      <vt:lpstr>Breeze</vt:lpstr>
      <vt:lpstr>The Role of Women in Islam</vt:lpstr>
      <vt:lpstr>Agenda</vt:lpstr>
      <vt:lpstr>Who Makes Up The Rules?</vt:lpstr>
      <vt:lpstr>Who Makes Up The Rules?</vt:lpstr>
      <vt:lpstr>Who Makes Up The Rules?</vt:lpstr>
      <vt:lpstr>Equity &amp; Equality</vt:lpstr>
      <vt:lpstr>Equity &amp; Equality</vt:lpstr>
      <vt:lpstr>The Role of Men</vt:lpstr>
      <vt:lpstr>The Role of Men</vt:lpstr>
      <vt:lpstr>The Role of Men</vt:lpstr>
      <vt:lpstr>The Role of Men</vt:lpstr>
      <vt:lpstr>The Role of Men</vt:lpstr>
      <vt:lpstr>The Role of Men</vt:lpstr>
      <vt:lpstr>The Role of Men</vt:lpstr>
      <vt:lpstr>The Role of Men</vt:lpstr>
      <vt:lpstr>The Responsibilities of Women</vt:lpstr>
      <vt:lpstr>The Responsibilities of Women</vt:lpstr>
      <vt:lpstr>The Responsibilities of Women</vt:lpstr>
      <vt:lpstr>The Responsibilities of Women</vt:lpstr>
      <vt:lpstr>The Responsibilities of Women</vt:lpstr>
      <vt:lpstr>The Responsibilities of Women</vt:lpstr>
      <vt:lpstr>The Responsibilities of Women</vt:lpstr>
      <vt:lpstr>The Responsibilities of Women</vt:lpstr>
      <vt:lpstr>The Responsibility of Men</vt:lpstr>
      <vt:lpstr>Scenario 1 - MALE</vt:lpstr>
      <vt:lpstr>Scenario 1 - FEMALE</vt:lpstr>
      <vt:lpstr>Scenario 2 - MALE</vt:lpstr>
      <vt:lpstr>Scenario 2 - FEMALE</vt:lpstr>
      <vt:lpstr>Scenario 3 - MALE</vt:lpstr>
      <vt:lpstr>Scenario 3 - FEMALE</vt:lpstr>
      <vt:lpstr>Scenario 4 - MALE</vt:lpstr>
      <vt:lpstr>Scenario 4 - FEMALE</vt:lpstr>
      <vt:lpstr>Scenario 5 - MALE</vt:lpstr>
      <vt:lpstr>Scenario 5 - FEMALE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Women in Islam</dc:title>
  <dc:creator>Omar Zia</dc:creator>
  <cp:lastModifiedBy>Omar Zia</cp:lastModifiedBy>
  <cp:revision>8</cp:revision>
  <dcterms:created xsi:type="dcterms:W3CDTF">2010-04-08T01:59:31Z</dcterms:created>
  <dcterms:modified xsi:type="dcterms:W3CDTF">2010-04-08T02:08:00Z</dcterms:modified>
</cp:coreProperties>
</file>