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slides/slide16.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handoutMasters/handoutMaster1.xml" ContentType="application/vnd.openxmlformats-officedocument.presentationml.handoutMaster+xml"/>
  <Override PartName="/ppt/slides/slide6.xml" ContentType="application/vnd.openxmlformats-officedocument.presentationml.slide+xml"/>
  <Override PartName="/ppt/slideLayouts/slideLayout7.xml" ContentType="application/vnd.openxmlformats-officedocument.presentationml.slideLayout+xml"/>
  <Override PartName="/ppt/slides/slide17.xml" ContentType="application/vnd.openxmlformats-officedocument.presentationml.slide+xml"/>
  <Override PartName="/ppt/slideLayouts/slideLayout13.xml" ContentType="application/vnd.openxmlformats-officedocument.presentationml.slideLayout+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handoutMasterIdLst>
    <p:handoutMasterId r:id="rId19"/>
  </p:handoutMasterIdLst>
  <p:sldIdLst>
    <p:sldId id="256" r:id="rId2"/>
    <p:sldId id="257" r:id="rId3"/>
    <p:sldId id="258" r:id="rId4"/>
    <p:sldId id="259" r:id="rId5"/>
    <p:sldId id="260" r:id="rId6"/>
    <p:sldId id="270" r:id="rId7"/>
    <p:sldId id="262" r:id="rId8"/>
    <p:sldId id="261" r:id="rId9"/>
    <p:sldId id="271" r:id="rId10"/>
    <p:sldId id="263" r:id="rId11"/>
    <p:sldId id="264" r:id="rId12"/>
    <p:sldId id="265" r:id="rId13"/>
    <p:sldId id="266" r:id="rId14"/>
    <p:sldId id="267" r:id="rId15"/>
    <p:sldId id="268" r:id="rId16"/>
    <p:sldId id="269" r:id="rId17"/>
    <p:sldId id="272"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9" frameSlides="1"/>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33" d="100"/>
          <a:sy n="133" d="100"/>
        </p:scale>
        <p:origin x="-104" y="-15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5D335B9-ED0A-CA4B-9B45-B51281E8CF83}" type="datetimeFigureOut">
              <a:rPr lang="en-US" smtClean="0"/>
              <a:t>3/25/10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8A75BEB-5FE6-8942-8E45-94BF640C5810}"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a:srcRect l="1471" r="83676"/>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2"/>
            <a:srcRect r="85125"/>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n-CA" smtClean="0"/>
              <a:t>Click to edit Master title style</a:t>
            </a:r>
            <a:endParaRPr/>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fld id="{120000B2-562B-2C4B-A5AA-A44461C55223}" type="datetimeFigureOut">
              <a:rPr lang="en-US" smtClean="0"/>
              <a:pPr/>
              <a:t>3/25/10</a:t>
            </a:fld>
            <a:endParaRPr lang="en-US"/>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endParaRPr lang="en-US"/>
          </a:p>
        </p:txBody>
      </p:sp>
      <p:pic>
        <p:nvPicPr>
          <p:cNvPr id="15" name="Picture 14" descr="HR-Color.png"/>
          <p:cNvPicPr>
            <a:picLocks noChangeAspect="1"/>
          </p:cNvPicPr>
          <p:nvPr/>
        </p:nvPicPr>
        <p:blipFill>
          <a:blip r:embed="rId4"/>
          <a:stretch>
            <a:fillRect/>
          </a:stretch>
        </p:blipFill>
        <p:spPr>
          <a:xfrm>
            <a:off x="1554480" y="4841209"/>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10"/>
          </p:nvPr>
        </p:nvSpPr>
        <p:spPr/>
        <p:txBody>
          <a:bodyPr/>
          <a:lstStyle/>
          <a:p>
            <a:fld id="{120000B2-562B-2C4B-A5AA-A44461C55223}" type="datetimeFigureOut">
              <a:rPr lang="en-US" smtClean="0"/>
              <a:pPr/>
              <a:t>3/25/10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FB806-3E86-F74E-9B6A-E7E18EBE0A1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Picture">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a:srcRect l="1471" r="83676"/>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2"/>
            <a:srcRect r="85125"/>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n-CA" smtClean="0"/>
              <a:t>Click to edit Master title style</a:t>
            </a:r>
            <a:endParaRPr/>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fld id="{120000B2-562B-2C4B-A5AA-A44461C55223}" type="datetimeFigureOut">
              <a:rPr lang="en-US" smtClean="0"/>
              <a:pPr/>
              <a:t>3/25/10</a:t>
            </a:fld>
            <a:endParaRPr lang="en-US"/>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endParaRPr lang="en-US"/>
          </a:p>
        </p:txBody>
      </p:sp>
      <p:pic>
        <p:nvPicPr>
          <p:cNvPr id="15" name="Picture 14" descr="HR-Color.png"/>
          <p:cNvPicPr>
            <a:picLocks noChangeAspect="1"/>
          </p:cNvPicPr>
          <p:nvPr/>
        </p:nvPicPr>
        <p:blipFill>
          <a:blip r:embed="rId4"/>
          <a:stretch>
            <a:fillRect/>
          </a:stretch>
        </p:blipFill>
        <p:spPr>
          <a:xfrm>
            <a:off x="1554480" y="4841209"/>
            <a:ext cx="6035040" cy="340391"/>
          </a:xfrm>
          <a:prstGeom prst="rect">
            <a:avLst/>
          </a:prstGeom>
        </p:spPr>
      </p:pic>
      <p:sp>
        <p:nvSpPr>
          <p:cNvPr id="14" name="Picture Placeholder 13"/>
          <p:cNvSpPr>
            <a:spLocks noGrp="1"/>
          </p:cNvSpPr>
          <p:nvPr>
            <p:ph type="pic" sz="quarter" idx="12"/>
          </p:nvPr>
        </p:nvSpPr>
        <p:spPr>
          <a:xfrm>
            <a:off x="3307977" y="950260"/>
            <a:ext cx="2528046" cy="2528046"/>
          </a:xfrm>
          <a:prstGeom prst="ellipse">
            <a:avLst/>
          </a:prstGeom>
          <a:solidFill>
            <a:schemeClr val="bg1">
              <a:lumMod val="85000"/>
            </a:schemeClr>
          </a:solidFill>
          <a:ln w="101600">
            <a:noFill/>
            <a:miter lim="800000"/>
          </a:ln>
          <a:effectLst>
            <a:innerShdw blurRad="762000">
              <a:schemeClr val="accent1">
                <a:alpha val="80000"/>
              </a:schemeClr>
            </a:innerShdw>
            <a:softEdge rad="317500"/>
          </a:effectLst>
        </p:spPr>
        <p:txBody>
          <a:bodyPr vert="horz" lIns="91440" tIns="45720" rIns="91440" bIns="45720" rtlCol="0">
            <a:normAutofit/>
          </a:bodyPr>
          <a:lstStyle>
            <a:lvl1pPr marL="0" indent="0" algn="ctr" defTabSz="914400" rtl="0" eaLnBrk="1" latinLnBrk="0" hangingPunct="1">
              <a:spcBef>
                <a:spcPts val="2400"/>
              </a:spcBef>
              <a:buClr>
                <a:schemeClr val="accent1">
                  <a:lumMod val="60000"/>
                  <a:lumOff val="40000"/>
                </a:schemeClr>
              </a:buClr>
              <a:buFont typeface="Candara" pitchFamily="34" charset="0"/>
              <a:buNone/>
              <a:defRPr sz="2400" kern="1200">
                <a:solidFill>
                  <a:schemeClr val="tx2"/>
                </a:solidFill>
                <a:latin typeface="+mn-lt"/>
                <a:ea typeface="+mn-ea"/>
                <a:cs typeface="+mn-cs"/>
              </a:defRPr>
            </a:lvl1pPr>
          </a:lstStyle>
          <a:p>
            <a:r>
              <a:rPr lang="en-CA" smtClean="0"/>
              <a:t>Click icon to add picture</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854200" y="1851212"/>
            <a:ext cx="5446714" cy="1730375"/>
          </a:xfrm>
        </p:spPr>
        <p:txBody>
          <a:bodyPr anchor="b" anchorCtr="0"/>
          <a:lstStyle>
            <a:lvl1pPr algn="ctr">
              <a:lnSpc>
                <a:spcPts val="6800"/>
              </a:lnSpc>
              <a:defRPr sz="6500" b="0" cap="none" baseline="0">
                <a:latin typeface="+mj-lt"/>
              </a:defRPr>
            </a:lvl1pPr>
          </a:lstStyle>
          <a:p>
            <a:r>
              <a:rPr lang="en-CA" smtClean="0"/>
              <a:t>Click to edit Master title style</a:t>
            </a:r>
            <a:endParaRPr/>
          </a:p>
        </p:txBody>
      </p:sp>
      <p:sp>
        <p:nvSpPr>
          <p:cNvPr id="3" name="Text Placeholder 2"/>
          <p:cNvSpPr>
            <a:spLocks noGrp="1"/>
          </p:cNvSpPr>
          <p:nvPr>
            <p:ph type="body" idx="1"/>
          </p:nvPr>
        </p:nvSpPr>
        <p:spPr>
          <a:xfrm>
            <a:off x="1854200" y="3576918"/>
            <a:ext cx="5446714" cy="829982"/>
          </a:xfrm>
        </p:spPr>
        <p:txBody>
          <a:bodyPr anchor="t" anchorCtr="0">
            <a:normAutofit/>
          </a:bodyPr>
          <a:lstStyle>
            <a:lvl1pPr marL="0" indent="0" algn="ctr">
              <a:spcBef>
                <a:spcPts val="300"/>
              </a:spcBef>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120000B2-562B-2C4B-A5AA-A44461C55223}" type="datetimeFigureOut">
              <a:rPr lang="en-US" smtClean="0"/>
              <a:pPr/>
              <a:t>3/25/10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FB806-3E86-F74E-9B6A-E7E18EBE0A14}" type="slidenum">
              <a:rPr lang="en-US" smtClean="0"/>
              <a:pPr/>
              <a:t>‹#›</a:t>
            </a:fld>
            <a:endParaRPr lang="en-US"/>
          </a:p>
        </p:txBody>
      </p:sp>
      <p:grpSp>
        <p:nvGrpSpPr>
          <p:cNvPr id="7" name="Group 9"/>
          <p:cNvGrpSpPr/>
          <p:nvPr/>
        </p:nvGrpSpPr>
        <p:grpSpPr>
          <a:xfrm>
            <a:off x="0" y="0"/>
            <a:ext cx="9144000" cy="1191256"/>
            <a:chOff x="0" y="0"/>
            <a:chExt cx="9144000" cy="1191256"/>
          </a:xfrm>
        </p:grpSpPr>
        <p:pic>
          <p:nvPicPr>
            <p:cNvPr id="8" name="Picture 7" descr="Overlay-Blank.jpg"/>
            <p:cNvPicPr>
              <a:picLocks noChangeAspect="1"/>
            </p:cNvPicPr>
            <p:nvPr userDrawn="1"/>
          </p:nvPicPr>
          <p:blipFill>
            <a:blip r:embed="rId2"/>
            <a:srcRect b="85555"/>
            <a:stretch>
              <a:fillRect/>
            </a:stretch>
          </p:blipFill>
          <p:spPr>
            <a:xfrm>
              <a:off x="0" y="0"/>
              <a:ext cx="9144000" cy="990600"/>
            </a:xfrm>
            <a:prstGeom prst="rect">
              <a:avLst/>
            </a:prstGeom>
          </p:spPr>
        </p:pic>
        <p:pic>
          <p:nvPicPr>
            <p:cNvPr id="9" name="Picture 8"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grpSp>
        <p:nvGrpSpPr>
          <p:cNvPr id="10" name="Group 10"/>
          <p:cNvGrpSpPr/>
          <p:nvPr/>
        </p:nvGrpSpPr>
        <p:grpSpPr>
          <a:xfrm flipV="1">
            <a:off x="0" y="5666744"/>
            <a:ext cx="9144000" cy="1191256"/>
            <a:chOff x="0" y="0"/>
            <a:chExt cx="9144000" cy="1191256"/>
          </a:xfrm>
        </p:grpSpPr>
        <p:pic>
          <p:nvPicPr>
            <p:cNvPr id="12" name="Picture 11" descr="Overlay-Blank.jpg"/>
            <p:cNvPicPr>
              <a:picLocks noChangeAspect="1"/>
            </p:cNvPicPr>
            <p:nvPr userDrawn="1"/>
          </p:nvPicPr>
          <p:blipFill>
            <a:blip r:embed="rId2"/>
            <a:srcRect b="85555"/>
            <a:stretch>
              <a:fillRect/>
            </a:stretch>
          </p:blipFill>
          <p:spPr>
            <a:xfrm>
              <a:off x="0" y="0"/>
              <a:ext cx="9144000" cy="990600"/>
            </a:xfrm>
            <a:prstGeom prst="rect">
              <a:avLst/>
            </a:prstGeom>
          </p:spPr>
        </p:pic>
        <p:pic>
          <p:nvPicPr>
            <p:cNvPr id="13" name="Picture 12"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pic>
        <p:nvPicPr>
          <p:cNvPr id="14" name="Picture 13" descr="HR-Color.png"/>
          <p:cNvPicPr>
            <a:picLocks noChangeAspect="1"/>
          </p:cNvPicPr>
          <p:nvPr/>
        </p:nvPicPr>
        <p:blipFill>
          <a:blip r:embed="rId4"/>
          <a:stretch>
            <a:fillRect/>
          </a:stretch>
        </p:blipFill>
        <p:spPr>
          <a:xfrm>
            <a:off x="1554480" y="3258805"/>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grpSp>
        <p:nvGrpSpPr>
          <p:cNvPr id="8" name="Group 7"/>
          <p:cNvGrpSpPr/>
          <p:nvPr/>
        </p:nvGrpSpPr>
        <p:grpSpPr>
          <a:xfrm>
            <a:off x="0" y="1372650"/>
            <a:ext cx="9144000" cy="5485350"/>
            <a:chOff x="0" y="1372650"/>
            <a:chExt cx="9144000" cy="5485350"/>
          </a:xfrm>
        </p:grpSpPr>
        <p:pic>
          <p:nvPicPr>
            <p:cNvPr id="9" name="Picture 8"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10" name="Picture 9"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792162"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Content Placeholder 3"/>
          <p:cNvSpPr>
            <a:spLocks noGrp="1"/>
          </p:cNvSpPr>
          <p:nvPr>
            <p:ph sz="half" idx="2"/>
          </p:nvPr>
        </p:nvSpPr>
        <p:spPr>
          <a:xfrm>
            <a:off x="4766534"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5" name="Date Placeholder 4"/>
          <p:cNvSpPr>
            <a:spLocks noGrp="1"/>
          </p:cNvSpPr>
          <p:nvPr>
            <p:ph type="dt" sz="half" idx="10"/>
          </p:nvPr>
        </p:nvSpPr>
        <p:spPr/>
        <p:txBody>
          <a:bodyPr/>
          <a:lstStyle/>
          <a:p>
            <a:fld id="{120000B2-562B-2C4B-A5AA-A44461C55223}" type="datetimeFigureOut">
              <a:rPr lang="en-US" smtClean="0"/>
              <a:pPr/>
              <a:t>3/25/10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4FB806-3E86-F74E-9B6A-E7E18EBE0A1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0" y="1372650"/>
            <a:ext cx="9144000" cy="5485350"/>
            <a:chOff x="0" y="1372650"/>
            <a:chExt cx="9144000" cy="5485350"/>
          </a:xfrm>
        </p:grpSpPr>
        <p:pic>
          <p:nvPicPr>
            <p:cNvPr id="11" name="Picture 10"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12" name="Picture 11"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777240"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777240" y="2590799"/>
            <a:ext cx="3566160" cy="3487739"/>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5" name="Text Placeholder 4"/>
          <p:cNvSpPr>
            <a:spLocks noGrp="1"/>
          </p:cNvSpPr>
          <p:nvPr>
            <p:ph type="body" sz="quarter" idx="3"/>
          </p:nvPr>
        </p:nvSpPr>
        <p:spPr>
          <a:xfrm>
            <a:off x="4766048"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766048" y="2590799"/>
            <a:ext cx="3566160" cy="3487739"/>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7" name="Date Placeholder 6"/>
          <p:cNvSpPr>
            <a:spLocks noGrp="1"/>
          </p:cNvSpPr>
          <p:nvPr>
            <p:ph type="dt" sz="half" idx="10"/>
          </p:nvPr>
        </p:nvSpPr>
        <p:spPr/>
        <p:txBody>
          <a:bodyPr/>
          <a:lstStyle/>
          <a:p>
            <a:fld id="{120000B2-562B-2C4B-A5AA-A44461C55223}" type="datetimeFigureOut">
              <a:rPr lang="en-US" smtClean="0"/>
              <a:pPr/>
              <a:t>3/25/10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4FB806-3E86-F74E-9B6A-E7E18EBE0A14}" type="slidenum">
              <a:rPr lang="en-US" smtClean="0"/>
              <a:pPr/>
              <a:t>‹#›</a:t>
            </a:fld>
            <a:endParaRPr lang="en-US"/>
          </a:p>
        </p:txBody>
      </p:sp>
      <p:pic>
        <p:nvPicPr>
          <p:cNvPr id="14" name="Picture 13" descr="Overlay-HorizontalBridge.jpg"/>
          <p:cNvPicPr>
            <a:picLocks noChangeAspect="1"/>
          </p:cNvPicPr>
          <p:nvPr/>
        </p:nvPicPr>
        <p:blipFill>
          <a:blip r:embed="rId3"/>
          <a:srcRect t="23425" r="61031" b="39764"/>
          <a:stretch>
            <a:fillRect/>
          </a:stretch>
        </p:blipFill>
        <p:spPr>
          <a:xfrm>
            <a:off x="4766048" y="2460812"/>
            <a:ext cx="3563348" cy="98613"/>
          </a:xfrm>
          <a:prstGeom prst="rect">
            <a:avLst/>
          </a:prstGeom>
          <a:solidFill>
            <a:schemeClr val="bg2">
              <a:lumMod val="40000"/>
              <a:lumOff val="60000"/>
            </a:schemeClr>
          </a:solidFill>
        </p:spPr>
      </p:pic>
      <p:pic>
        <p:nvPicPr>
          <p:cNvPr id="15" name="Picture 14" descr="Overlay-HorizontalBridge.jpg"/>
          <p:cNvPicPr>
            <a:picLocks noChangeAspect="1"/>
          </p:cNvPicPr>
          <p:nvPr/>
        </p:nvPicPr>
        <p:blipFill>
          <a:blip r:embed="rId3"/>
          <a:srcRect t="23425" r="61031" b="39764"/>
          <a:stretch>
            <a:fillRect/>
          </a:stretch>
        </p:blipFill>
        <p:spPr>
          <a:xfrm>
            <a:off x="780052" y="2460812"/>
            <a:ext cx="3563348" cy="98613"/>
          </a:xfrm>
          <a:prstGeom prst="rect">
            <a:avLst/>
          </a:prstGeom>
          <a:solidFill>
            <a:schemeClr val="bg2">
              <a:lumMod val="40000"/>
              <a:lumOff val="60000"/>
            </a:schemeClr>
          </a:solid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grpSp>
        <p:nvGrpSpPr>
          <p:cNvPr id="6" name="Group 5"/>
          <p:cNvGrpSpPr/>
          <p:nvPr/>
        </p:nvGrpSpPr>
        <p:grpSpPr>
          <a:xfrm>
            <a:off x="0" y="1372650"/>
            <a:ext cx="9144000" cy="5485350"/>
            <a:chOff x="0" y="1372650"/>
            <a:chExt cx="9144000" cy="5485350"/>
          </a:xfrm>
        </p:grpSpPr>
        <p:pic>
          <p:nvPicPr>
            <p:cNvPr id="7" name="Picture 6"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8" name="Picture 7"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CA" smtClean="0"/>
              <a:t>Click to edit Master title style</a:t>
            </a:r>
            <a:endParaRPr/>
          </a:p>
        </p:txBody>
      </p:sp>
      <p:sp>
        <p:nvSpPr>
          <p:cNvPr id="3" name="Date Placeholder 2"/>
          <p:cNvSpPr>
            <a:spLocks noGrp="1"/>
          </p:cNvSpPr>
          <p:nvPr>
            <p:ph type="dt" sz="half" idx="10"/>
          </p:nvPr>
        </p:nvSpPr>
        <p:spPr/>
        <p:txBody>
          <a:bodyPr/>
          <a:lstStyle/>
          <a:p>
            <a:fld id="{120000B2-562B-2C4B-A5AA-A44461C55223}" type="datetimeFigureOut">
              <a:rPr lang="en-US" smtClean="0"/>
              <a:pPr/>
              <a:t>3/25/10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4FB806-3E86-F74E-9B6A-E7E18EBE0A1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pic>
        <p:nvPicPr>
          <p:cNvPr id="5" name="Picture 4" descr="Overlay-Blank.jpg"/>
          <p:cNvPicPr>
            <a:picLocks noChangeAspect="1"/>
          </p:cNvPicPr>
          <p:nvPr/>
        </p:nvPicPr>
        <p:blipFill>
          <a:blip r:embed="rId2"/>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120000B2-562B-2C4B-A5AA-A44461C55223}" type="datetimeFigureOut">
              <a:rPr lang="en-US" smtClean="0"/>
              <a:pPr/>
              <a:t>3/25/10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4FB806-3E86-F74E-9B6A-E7E18EBE0A1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grpSp>
        <p:nvGrpSpPr>
          <p:cNvPr id="8" name="Group 11"/>
          <p:cNvGrpSpPr/>
          <p:nvPr/>
        </p:nvGrpSpPr>
        <p:grpSpPr>
          <a:xfrm>
            <a:off x="4267200" y="0"/>
            <a:ext cx="4876800" cy="6858000"/>
            <a:chOff x="4267200" y="0"/>
            <a:chExt cx="4876800" cy="6858000"/>
          </a:xfrm>
        </p:grpSpPr>
        <p:pic>
          <p:nvPicPr>
            <p:cNvPr id="9" name="Picture 8" descr="Overlay-Blank.jpg"/>
            <p:cNvPicPr>
              <a:picLocks noChangeAspect="1"/>
            </p:cNvPicPr>
            <p:nvPr userDrawn="1"/>
          </p:nvPicPr>
          <p:blipFill>
            <a:blip r:embed="rId2"/>
            <a:srcRect l="4302" r="46875"/>
            <a:stretch>
              <a:fillRect/>
            </a:stretch>
          </p:blipFill>
          <p:spPr>
            <a:xfrm>
              <a:off x="4495800" y="0"/>
              <a:ext cx="464820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776" cy="1537447"/>
          </a:xfrm>
        </p:spPr>
        <p:txBody>
          <a:bodyPr anchor="b"/>
          <a:lstStyle>
            <a:lvl1pPr algn="ctr">
              <a:lnSpc>
                <a:spcPct val="100000"/>
              </a:lnSpc>
              <a:defRPr sz="3600" b="0"/>
            </a:lvl1pPr>
          </a:lstStyle>
          <a:p>
            <a:r>
              <a:rPr lang="en-CA" smtClean="0"/>
              <a:t>Click to edit Master title style</a:t>
            </a:r>
            <a:endParaRPr/>
          </a:p>
        </p:txBody>
      </p:sp>
      <p:sp>
        <p:nvSpPr>
          <p:cNvPr id="3" name="Content Placeholder 2"/>
          <p:cNvSpPr>
            <a:spLocks noGrp="1"/>
          </p:cNvSpPr>
          <p:nvPr>
            <p:ph idx="1"/>
          </p:nvPr>
        </p:nvSpPr>
        <p:spPr>
          <a:xfrm>
            <a:off x="4885859" y="381001"/>
            <a:ext cx="3813174" cy="5697537"/>
          </a:xfrm>
        </p:spPr>
        <p:txBody>
          <a:bodyPr>
            <a:normAutofit/>
          </a:bodyPr>
          <a:lstStyle>
            <a:lvl1pPr>
              <a:defRPr sz="2400" b="0"/>
            </a:lvl1pPr>
            <a:lvl2pPr>
              <a:defRPr sz="2200" b="0"/>
            </a:lvl2pPr>
            <a:lvl3pPr>
              <a:defRPr sz="2000" b="0"/>
            </a:lvl3pPr>
            <a:lvl4pPr>
              <a:defRPr sz="1800" b="0"/>
            </a:lvl4pPr>
            <a:lvl5pPr>
              <a:defRPr sz="1800" b="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Text Placeholder 3"/>
          <p:cNvSpPr>
            <a:spLocks noGrp="1"/>
          </p:cNvSpPr>
          <p:nvPr>
            <p:ph type="body" sz="half" idx="2"/>
          </p:nvPr>
        </p:nvSpPr>
        <p:spPr>
          <a:xfrm>
            <a:off x="381000" y="2209801"/>
            <a:ext cx="3612776" cy="3200400"/>
          </a:xfrm>
        </p:spPr>
        <p:txBody>
          <a:bodyPr>
            <a:normAutofit/>
          </a:bodyPr>
          <a:lstStyle>
            <a:lvl1pPr marL="0" indent="0" algn="ctr">
              <a:buNone/>
              <a:defRPr sz="1800" b="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120000B2-562B-2C4B-A5AA-A44461C55223}" type="datetimeFigureOut">
              <a:rPr lang="en-US" smtClean="0"/>
              <a:pPr/>
              <a:t>3/25/10</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4267200" y="6356350"/>
            <a:ext cx="609600" cy="365125"/>
          </a:xfrm>
        </p:spPr>
        <p:txBody>
          <a:bodyPr/>
          <a:lstStyle>
            <a:lvl1pPr algn="ctr">
              <a:defRPr>
                <a:solidFill>
                  <a:schemeClr val="tx2">
                    <a:lumMod val="40000"/>
                    <a:lumOff val="60000"/>
                  </a:schemeClr>
                </a:solidFill>
              </a:defRPr>
            </a:lvl1pPr>
          </a:lstStyle>
          <a:p>
            <a:fld id="{654FB806-3E86-F74E-9B6A-E7E18EBE0A1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pic>
        <p:nvPicPr>
          <p:cNvPr id="8" name="Picture 7" descr="Overlay-Blank.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CA" smtClean="0"/>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solidFill>
              <a:schemeClr val="accent1">
                <a:lumMod val="40000"/>
                <a:lumOff val="60000"/>
                <a:alpha val="40000"/>
              </a:schemeClr>
            </a:solidFill>
            <a:miter lim="800000"/>
          </a:ln>
          <a:effectLst>
            <a:innerShdw blurRad="457200">
              <a:schemeClr val="accent1">
                <a:alpha val="80000"/>
              </a:schemeClr>
            </a:innerShdw>
            <a:softEdge rad="3175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Click icon to add picture</a:t>
            </a:r>
            <a:endParaRPr/>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n-CA" smtClean="0"/>
              <a:t>Click to edit Master text styles</a:t>
            </a:r>
          </a:p>
        </p:txBody>
      </p:sp>
      <p:sp>
        <p:nvSpPr>
          <p:cNvPr id="5" name="Date Placeholder 4"/>
          <p:cNvSpPr>
            <a:spLocks noGrp="1"/>
          </p:cNvSpPr>
          <p:nvPr>
            <p:ph type="dt" sz="half" idx="10"/>
          </p:nvPr>
        </p:nvSpPr>
        <p:spPr/>
        <p:txBody>
          <a:bodyPr/>
          <a:lstStyle/>
          <a:p>
            <a:fld id="{120000B2-562B-2C4B-A5AA-A44461C55223}" type="datetimeFigureOut">
              <a:rPr lang="en-US" smtClean="0"/>
              <a:pPr/>
              <a:t>3/25/10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4FB806-3E86-F74E-9B6A-E7E18EBE0A1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Alt.">
    <p:spTree>
      <p:nvGrpSpPr>
        <p:cNvPr id="1" name=""/>
        <p:cNvGrpSpPr/>
        <p:nvPr/>
      </p:nvGrpSpPr>
      <p:grpSpPr>
        <a:xfrm>
          <a:off x="0" y="0"/>
          <a:ext cx="0" cy="0"/>
          <a:chOff x="0" y="0"/>
          <a:chExt cx="0" cy="0"/>
        </a:xfrm>
      </p:grpSpPr>
      <p:grpSp>
        <p:nvGrpSpPr>
          <p:cNvPr id="8" name="Group 8"/>
          <p:cNvGrpSpPr/>
          <p:nvPr/>
        </p:nvGrpSpPr>
        <p:grpSpPr>
          <a:xfrm>
            <a:off x="4267200" y="0"/>
            <a:ext cx="4876800" cy="6858000"/>
            <a:chOff x="4267200" y="0"/>
            <a:chExt cx="4876800" cy="6858000"/>
          </a:xfrm>
        </p:grpSpPr>
        <p:pic>
          <p:nvPicPr>
            <p:cNvPr id="10" name="Picture 9" descr="Overlay-Blank.jpg"/>
            <p:cNvPicPr>
              <a:picLocks noChangeAspect="1"/>
            </p:cNvPicPr>
            <p:nvPr userDrawn="1"/>
          </p:nvPicPr>
          <p:blipFill>
            <a:blip r:embed="rId2"/>
            <a:srcRect l="4302" r="46875"/>
            <a:stretch>
              <a:fillRect/>
            </a:stretch>
          </p:blipFill>
          <p:spPr>
            <a:xfrm>
              <a:off x="4495800" y="0"/>
              <a:ext cx="4648200" cy="6858000"/>
            </a:xfrm>
            <a:prstGeom prst="rect">
              <a:avLst/>
            </a:prstGeom>
          </p:spPr>
        </p:pic>
        <p:pic>
          <p:nvPicPr>
            <p:cNvPr id="11" name="Picture 10"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CA" smtClean="0"/>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noFill/>
            <a:miter lim="800000"/>
          </a:ln>
          <a:effectLst>
            <a:innerShdw blurRad="457200">
              <a:schemeClr val="tx1">
                <a:lumMod val="50000"/>
                <a:lumOff val="50000"/>
                <a:alpha val="80000"/>
              </a:schemeClr>
            </a:innerShdw>
            <a:softEdge rad="1270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Click icon to add picture</a:t>
            </a:r>
            <a:endParaRPr/>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n-CA" smtClean="0"/>
              <a:t>Click to edit Master text styles</a:t>
            </a:r>
          </a:p>
        </p:txBody>
      </p:sp>
      <p:sp>
        <p:nvSpPr>
          <p:cNvPr id="5" name="Date Placeholder 4"/>
          <p:cNvSpPr>
            <a:spLocks noGrp="1"/>
          </p:cNvSpPr>
          <p:nvPr>
            <p:ph type="dt" sz="half" idx="10"/>
          </p:nvPr>
        </p:nvSpPr>
        <p:spPr/>
        <p:txBody>
          <a:bodyPr/>
          <a:lstStyle/>
          <a:p>
            <a:fld id="{120000B2-562B-2C4B-A5AA-A44461C55223}" type="datetimeFigureOut">
              <a:rPr lang="en-US" smtClean="0"/>
              <a:pPr/>
              <a:t>3/25/10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4FB806-3E86-F74E-9B6A-E7E18EBE0A1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10"/>
          </p:nvPr>
        </p:nvSpPr>
        <p:spPr/>
        <p:txBody>
          <a:bodyPr/>
          <a:lstStyle/>
          <a:p>
            <a:fld id="{120000B2-562B-2C4B-A5AA-A44461C55223}" type="datetimeFigureOut">
              <a:rPr lang="en-US" smtClean="0"/>
              <a:pPr/>
              <a:t>3/25/10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FB806-3E86-F74E-9B6A-E7E18EBE0A14}"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grpSp>
        <p:nvGrpSpPr>
          <p:cNvPr id="7" name="Group 10"/>
          <p:cNvGrpSpPr/>
          <p:nvPr/>
        </p:nvGrpSpPr>
        <p:grpSpPr>
          <a:xfrm>
            <a:off x="0" y="0"/>
            <a:ext cx="7696200" cy="6858000"/>
            <a:chOff x="0" y="0"/>
            <a:chExt cx="7696200" cy="6858000"/>
          </a:xfrm>
        </p:grpSpPr>
        <p:pic>
          <p:nvPicPr>
            <p:cNvPr id="8" name="Picture 7" descr="Overlay-Blank.jpg"/>
            <p:cNvPicPr>
              <a:picLocks noChangeAspect="1"/>
            </p:cNvPicPr>
            <p:nvPr userDrawn="1"/>
          </p:nvPicPr>
          <p:blipFill>
            <a:blip r:embed="rId2"/>
            <a:srcRect l="1471" r="16862"/>
            <a:stretch>
              <a:fillRect/>
            </a:stretch>
          </p:blipFill>
          <p:spPr>
            <a:xfrm>
              <a:off x="0" y="0"/>
              <a:ext cx="7467600"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7428309" y="0"/>
              <a:ext cx="267891" cy="6858000"/>
            </a:xfrm>
            <a:prstGeom prst="rect">
              <a:avLst/>
            </a:prstGeom>
          </p:spPr>
        </p:pic>
      </p:grpSp>
      <p:sp>
        <p:nvSpPr>
          <p:cNvPr id="2" name="Vertical Title 1"/>
          <p:cNvSpPr>
            <a:spLocks noGrp="1"/>
          </p:cNvSpPr>
          <p:nvPr>
            <p:ph type="title" orient="vert"/>
          </p:nvPr>
        </p:nvSpPr>
        <p:spPr>
          <a:xfrm>
            <a:off x="7620000" y="381001"/>
            <a:ext cx="1447800" cy="5697538"/>
          </a:xfrm>
        </p:spPr>
        <p:txBody>
          <a:bodyPr vert="eaVert"/>
          <a:lstStyle/>
          <a:p>
            <a:r>
              <a:rPr lang="en-CA" smtClean="0"/>
              <a:t>Click to edit Master title style</a:t>
            </a:r>
            <a:endParaRPr/>
          </a:p>
        </p:txBody>
      </p:sp>
      <p:sp>
        <p:nvSpPr>
          <p:cNvPr id="3" name="Vertical Text Placeholder 2"/>
          <p:cNvSpPr>
            <a:spLocks noGrp="1"/>
          </p:cNvSpPr>
          <p:nvPr>
            <p:ph type="body" orient="vert" idx="1"/>
          </p:nvPr>
        </p:nvSpPr>
        <p:spPr>
          <a:xfrm>
            <a:off x="381000" y="381001"/>
            <a:ext cx="6705600" cy="5697537"/>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10"/>
          </p:nvPr>
        </p:nvSpPr>
        <p:spPr/>
        <p:txBody>
          <a:bodyPr/>
          <a:lstStyle/>
          <a:p>
            <a:fld id="{120000B2-562B-2C4B-A5AA-A44461C55223}" type="datetimeFigureOut">
              <a:rPr lang="en-US" smtClean="0"/>
              <a:pPr/>
              <a:t>3/25/10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FB806-3E86-F74E-9B6A-E7E18EBE0A1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162" y="40341"/>
            <a:ext cx="7570787" cy="1411941"/>
          </a:xfrm>
          <a:prstGeom prst="rect">
            <a:avLst/>
          </a:prstGeom>
        </p:spPr>
        <p:txBody>
          <a:bodyPr vert="horz" lIns="91440" tIns="45720" rIns="91440" bIns="45720" rtlCol="0" anchor="ctr">
            <a:noAutofit/>
          </a:bodyPr>
          <a:lstStyle/>
          <a:p>
            <a:r>
              <a:rPr lang="en-CA" smtClean="0"/>
              <a:t>Click to edit Master title style</a:t>
            </a:r>
            <a:endParaRPr/>
          </a:p>
        </p:txBody>
      </p:sp>
      <p:sp>
        <p:nvSpPr>
          <p:cNvPr id="3" name="Text Placeholder 2"/>
          <p:cNvSpPr>
            <a:spLocks noGrp="1"/>
          </p:cNvSpPr>
          <p:nvPr>
            <p:ph type="body" idx="1"/>
          </p:nvPr>
        </p:nvSpPr>
        <p:spPr>
          <a:xfrm>
            <a:off x="792162" y="1761565"/>
            <a:ext cx="7570787" cy="4289611"/>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2"/>
          </p:nvPr>
        </p:nvSpPr>
        <p:spPr>
          <a:xfrm>
            <a:off x="6651812" y="6356350"/>
            <a:ext cx="2133600" cy="365125"/>
          </a:xfrm>
          <a:prstGeom prst="rect">
            <a:avLst/>
          </a:prstGeom>
        </p:spPr>
        <p:txBody>
          <a:bodyPr vert="horz" lIns="91440" tIns="45720" rIns="91440" bIns="45720" rtlCol="0" anchor="ctr"/>
          <a:lstStyle>
            <a:lvl1pPr algn="r">
              <a:defRPr sz="1200" b="1">
                <a:solidFill>
                  <a:schemeClr val="tx2">
                    <a:lumMod val="40000"/>
                    <a:lumOff val="60000"/>
                  </a:schemeClr>
                </a:solidFill>
              </a:defRPr>
            </a:lvl1pPr>
          </a:lstStyle>
          <a:p>
            <a:fld id="{120000B2-562B-2C4B-A5AA-A44461C55223}" type="datetimeFigureOut">
              <a:rPr lang="en-US" smtClean="0"/>
              <a:pPr/>
              <a:t>3/25/10</a:t>
            </a:fld>
            <a:endParaRPr lang="en-US"/>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b="1">
                <a:solidFill>
                  <a:schemeClr val="tx2">
                    <a:lumMod val="40000"/>
                    <a:lumOff val="60000"/>
                  </a:schemeClr>
                </a:solidFill>
              </a:defRPr>
            </a:lvl1pPr>
          </a:lstStyle>
          <a:p>
            <a:fld id="{654FB806-3E86-F74E-9B6A-E7E18EBE0A14}" type="slidenum">
              <a:rPr lang="en-US" smtClean="0"/>
              <a:pPr/>
              <a:t>‹#›</a:t>
            </a:fld>
            <a:endParaRPr lang="en-US"/>
          </a:p>
        </p:txBody>
      </p:sp>
      <p:sp>
        <p:nvSpPr>
          <p:cNvPr id="5" name="Footer Placeholder 4"/>
          <p:cNvSpPr>
            <a:spLocks noGrp="1"/>
          </p:cNvSpPr>
          <p:nvPr>
            <p:ph type="ftr" sz="quarter" idx="3"/>
          </p:nvPr>
        </p:nvSpPr>
        <p:spPr>
          <a:xfrm>
            <a:off x="372035" y="6356350"/>
            <a:ext cx="2895600" cy="365125"/>
          </a:xfrm>
          <a:prstGeom prst="rect">
            <a:avLst/>
          </a:prstGeom>
        </p:spPr>
        <p:txBody>
          <a:bodyPr vert="horz" lIns="91440" tIns="45720" rIns="91440" bIns="45720" rtlCol="0" anchor="ctr"/>
          <a:lstStyle>
            <a:lvl1pPr algn="l">
              <a:defRPr sz="1200" b="1">
                <a:solidFill>
                  <a:schemeClr val="tx2">
                    <a:lumMod val="40000"/>
                    <a:lumOff val="60000"/>
                  </a:schemeClr>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400" rtl="0" eaLnBrk="1" latinLnBrk="0" hangingPunct="1">
        <a:lnSpc>
          <a:spcPts val="6000"/>
        </a:lnSpc>
        <a:spcBef>
          <a:spcPct val="0"/>
        </a:spcBef>
        <a:buNone/>
        <a:defRPr sz="5400" kern="1200">
          <a:solidFill>
            <a:schemeClr val="tx2"/>
          </a:solidFill>
          <a:latin typeface="+mn-lt"/>
          <a:ea typeface="+mj-ea"/>
          <a:cs typeface="+mj-cs"/>
        </a:defRPr>
      </a:lvl1pPr>
    </p:titleStyle>
    <p:bodyStyle>
      <a:lvl1pPr marL="342900" indent="-342900" algn="l" defTabSz="914400" rtl="0" eaLnBrk="1" latinLnBrk="0" hangingPunct="1">
        <a:spcBef>
          <a:spcPts val="2400"/>
        </a:spcBef>
        <a:buClr>
          <a:schemeClr val="accent1">
            <a:lumMod val="60000"/>
            <a:lumOff val="40000"/>
          </a:schemeClr>
        </a:buClr>
        <a:buFont typeface="Candara" pitchFamily="34" charset="0"/>
        <a:buChar char="•"/>
        <a:defRPr sz="2800" kern="1200">
          <a:solidFill>
            <a:schemeClr val="tx2"/>
          </a:solidFill>
          <a:latin typeface="+mn-lt"/>
          <a:ea typeface="+mn-ea"/>
          <a:cs typeface="+mn-cs"/>
        </a:defRPr>
      </a:lvl1pPr>
      <a:lvl2pPr marL="685800" indent="-336550" algn="l" defTabSz="914400" rtl="0" eaLnBrk="1" latinLnBrk="0" hangingPunct="1">
        <a:spcBef>
          <a:spcPts val="600"/>
        </a:spcBef>
        <a:buClr>
          <a:schemeClr val="tx2"/>
        </a:buClr>
        <a:buFont typeface="Candara" pitchFamily="34" charset="0"/>
        <a:buChar char="•"/>
        <a:defRPr sz="2600" kern="1200">
          <a:solidFill>
            <a:schemeClr val="tx2"/>
          </a:solidFill>
          <a:latin typeface="+mn-lt"/>
          <a:ea typeface="+mn-ea"/>
          <a:cs typeface="+mn-cs"/>
        </a:defRPr>
      </a:lvl2pPr>
      <a:lvl3pPr marL="1035050" indent="-349250" algn="l" defTabSz="914400" rtl="0" eaLnBrk="1" latinLnBrk="0" hangingPunct="1">
        <a:spcBef>
          <a:spcPts val="600"/>
        </a:spcBef>
        <a:buClr>
          <a:schemeClr val="accent1">
            <a:lumMod val="60000"/>
            <a:lumOff val="40000"/>
          </a:schemeClr>
        </a:buClr>
        <a:buFont typeface="Candara" pitchFamily="34" charset="0"/>
        <a:buChar char="•"/>
        <a:defRPr sz="2400" kern="1200">
          <a:solidFill>
            <a:schemeClr val="tx2"/>
          </a:solidFill>
          <a:latin typeface="+mn-lt"/>
          <a:ea typeface="+mn-ea"/>
          <a:cs typeface="+mn-cs"/>
        </a:defRPr>
      </a:lvl3pPr>
      <a:lvl4pPr marL="1371600" indent="-336550" algn="l" defTabSz="914400" rtl="0" eaLnBrk="1" latinLnBrk="0" hangingPunct="1">
        <a:spcBef>
          <a:spcPts val="600"/>
        </a:spcBef>
        <a:buClr>
          <a:schemeClr val="tx2"/>
        </a:buClr>
        <a:buFont typeface="Candara" pitchFamily="34" charset="0"/>
        <a:buChar char="•"/>
        <a:defRPr sz="2200" kern="1200">
          <a:solidFill>
            <a:schemeClr val="tx2"/>
          </a:solidFill>
          <a:latin typeface="+mn-lt"/>
          <a:ea typeface="+mn-ea"/>
          <a:cs typeface="+mn-cs"/>
        </a:defRPr>
      </a:lvl4pPr>
      <a:lvl5pPr marL="1720850" indent="-349250" algn="l" defTabSz="914400" rtl="0" eaLnBrk="1" latinLnBrk="0" hangingPunct="1">
        <a:spcBef>
          <a:spcPts val="600"/>
        </a:spcBef>
        <a:buClr>
          <a:schemeClr val="accent1">
            <a:lumMod val="60000"/>
            <a:lumOff val="40000"/>
          </a:schemeClr>
        </a:buClr>
        <a:buFont typeface="Candara"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Believing in Allah</a:t>
            </a:r>
            <a:endParaRPr lang="en-US" dirty="0"/>
          </a:p>
        </p:txBody>
      </p:sp>
      <p:sp>
        <p:nvSpPr>
          <p:cNvPr id="3" name="Subtitle 2"/>
          <p:cNvSpPr>
            <a:spLocks noGrp="1"/>
          </p:cNvSpPr>
          <p:nvPr>
            <p:ph type="subTitle" idx="1"/>
          </p:nvPr>
        </p:nvSpPr>
        <p:spPr/>
        <p:txBody>
          <a:bodyPr/>
          <a:lstStyle/>
          <a:p>
            <a:r>
              <a:rPr lang="en-US" dirty="0" smtClean="0"/>
              <a:t>Discovering Allah</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Humans Ever See Allah?</a:t>
            </a:r>
            <a:endParaRPr lang="en-US" dirty="0"/>
          </a:p>
        </p:txBody>
      </p:sp>
      <p:sp>
        <p:nvSpPr>
          <p:cNvPr id="3" name="Content Placeholder 2"/>
          <p:cNvSpPr>
            <a:spLocks noGrp="1"/>
          </p:cNvSpPr>
          <p:nvPr>
            <p:ph idx="1"/>
          </p:nvPr>
        </p:nvSpPr>
        <p:spPr/>
        <p:txBody>
          <a:bodyPr>
            <a:normAutofit fontScale="55000" lnSpcReduction="20000"/>
          </a:bodyPr>
          <a:lstStyle/>
          <a:p>
            <a:r>
              <a:rPr lang="en-US" dirty="0"/>
              <a:t>This is not a possibility in this present life, or in this present form that we are in.  This is proven from the following verse:</a:t>
            </a:r>
            <a:endParaRPr lang="en-US" dirty="0" smtClean="0"/>
          </a:p>
          <a:p>
            <a:pPr>
              <a:buNone/>
            </a:pPr>
            <a:endParaRPr lang="en-US" dirty="0" smtClean="0"/>
          </a:p>
          <a:p>
            <a:pPr algn="r">
              <a:buNone/>
            </a:pPr>
            <a:r>
              <a:rPr lang="x-none" sz="3840" dirty="0"/>
              <a:t>وَلَمَّا جَاء مُوسَى لِمِيقَاتِنَا وَكَلَّمَهُ رَبُّهُ قَالَ رَبِّ أَرِنِي أَنظُرْ إِلَيْكَ قَالَ لَن تَرَانِي وَلَـكِنِ انظُرْ إِلَى الْجَبَلِ فَإِنِ اسْتَقَرَّ مَكَانَهُ فَسَوْفَ تَرَانِي فَلَمَّا تَجَلَّى رَبُّهُ لِلْجَبَلِ جَعَلَهُ دَكًّا وَخَرَّ موسَى صَعِقًا فَلَمَّا أَفَاقَ قَالَ سُبْحَانَكَ </a:t>
            </a:r>
            <a:r>
              <a:rPr lang="x-none" sz="3840" dirty="0" smtClean="0"/>
              <a:t>تُبْت</a:t>
            </a:r>
            <a:r>
              <a:rPr lang="x-none" sz="3840" dirty="0"/>
              <a:t>ُ إِلَيْكَ وَأَنَاْ أَوَّلُ الْمُؤْمِنِينَ</a:t>
            </a:r>
            <a:endParaRPr lang="en-US" sz="3840" dirty="0" smtClean="0"/>
          </a:p>
          <a:p>
            <a:pPr>
              <a:buNone/>
            </a:pPr>
            <a:endParaRPr lang="en-US" dirty="0" smtClean="0"/>
          </a:p>
          <a:p>
            <a:r>
              <a:rPr lang="en-US" dirty="0" smtClean="0"/>
              <a:t>And </a:t>
            </a:r>
            <a:r>
              <a:rPr lang="en-US" dirty="0"/>
              <a:t>when </a:t>
            </a:r>
            <a:r>
              <a:rPr lang="en-US" dirty="0" smtClean="0"/>
              <a:t>Musa </a:t>
            </a:r>
            <a:r>
              <a:rPr lang="en-US" dirty="0"/>
              <a:t>(Moses) came at the time and place appointed by Us, and his Lord spoke to him, he said: "O my Lord! Show me (Yourself), that I may look upon You." </a:t>
            </a:r>
            <a:r>
              <a:rPr lang="en-US" dirty="0" smtClean="0"/>
              <a:t>Allah </a:t>
            </a:r>
            <a:r>
              <a:rPr lang="en-US" dirty="0"/>
              <a:t>said: "You cannot see Me, but look upon the mountain if it stands still in its place then you shall see Me." So when his Lord appeared to the </a:t>
            </a:r>
            <a:r>
              <a:rPr lang="en-US" dirty="0" smtClean="0"/>
              <a:t>mountain, </a:t>
            </a:r>
            <a:r>
              <a:rPr lang="en-US" dirty="0"/>
              <a:t>He made it collapse to dust, and </a:t>
            </a:r>
            <a:r>
              <a:rPr lang="en-US" dirty="0" smtClean="0"/>
              <a:t>Musa </a:t>
            </a:r>
            <a:r>
              <a:rPr lang="en-US" dirty="0"/>
              <a:t>(Moses) fell down unconscious. Then when he recovered his senses he said: "Glory be to You, I turn to You in repentance and I am the first of the believers." (Al-</a:t>
            </a:r>
            <a:r>
              <a:rPr lang="en-US" dirty="0" err="1"/>
              <a:t>A'raf</a:t>
            </a:r>
            <a:r>
              <a:rPr lang="en-US" dirty="0"/>
              <a:t> 7:143)</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Humans Ever See Allah?</a:t>
            </a:r>
            <a:endParaRPr lang="en-US" dirty="0"/>
          </a:p>
        </p:txBody>
      </p:sp>
      <p:sp>
        <p:nvSpPr>
          <p:cNvPr id="3" name="Content Placeholder 2"/>
          <p:cNvSpPr>
            <a:spLocks noGrp="1"/>
          </p:cNvSpPr>
          <p:nvPr>
            <p:ph idx="1"/>
          </p:nvPr>
        </p:nvSpPr>
        <p:spPr/>
        <p:txBody>
          <a:bodyPr>
            <a:normAutofit fontScale="77500" lnSpcReduction="20000"/>
          </a:bodyPr>
          <a:lstStyle/>
          <a:p>
            <a:r>
              <a:rPr lang="en-US" dirty="0"/>
              <a:t>However, it is important to note that on the Day of Resurrection our “new” bodies will be able to withstand the sight of Allah and we will have no problem seeing Him, as is mentioned in the following </a:t>
            </a:r>
            <a:r>
              <a:rPr lang="en-US" dirty="0" err="1"/>
              <a:t>hadith</a:t>
            </a:r>
            <a:r>
              <a:rPr lang="en-US" dirty="0"/>
              <a:t> narrated from Abu </a:t>
            </a:r>
            <a:r>
              <a:rPr lang="en-US" dirty="0" err="1"/>
              <a:t>Huraira</a:t>
            </a:r>
            <a:r>
              <a:rPr lang="en-US" dirty="0"/>
              <a:t>:</a:t>
            </a:r>
            <a:r>
              <a:rPr lang="en-US" dirty="0" smtClean="0"/>
              <a:t> </a:t>
            </a:r>
          </a:p>
          <a:p>
            <a:pPr>
              <a:buNone/>
            </a:pPr>
            <a:endParaRPr lang="en-US" dirty="0" smtClean="0"/>
          </a:p>
          <a:p>
            <a:r>
              <a:rPr lang="en-US" dirty="0"/>
              <a:t>The people said, "O Allah's Apostle! Shall we see our Lord on the Day of Resurrection?" He replied, "Do you have any doubt in seeing the full moon on a clear (not cloudy) night?" They replied, "No, O Allah's Apostle!" He said, "Do you have any doubt in seeing the sun when there are no clouds?" They replied in the negative. He said, "You will see Allah (your Lord) in the same way. (</a:t>
            </a:r>
            <a:r>
              <a:rPr lang="en-US" dirty="0" err="1"/>
              <a:t>Sahih</a:t>
            </a:r>
            <a:r>
              <a:rPr lang="en-US" dirty="0"/>
              <a:t> </a:t>
            </a:r>
            <a:r>
              <a:rPr lang="en-US" dirty="0" err="1"/>
              <a:t>Bukhari</a:t>
            </a:r>
            <a:r>
              <a:rPr lang="en-US" dirty="0"/>
              <a:t> 1/12/770)</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Allah Look Like?</a:t>
            </a:r>
            <a:endParaRPr lang="en-US" dirty="0"/>
          </a:p>
        </p:txBody>
      </p:sp>
      <p:sp>
        <p:nvSpPr>
          <p:cNvPr id="3" name="Content Placeholder 2"/>
          <p:cNvSpPr>
            <a:spLocks noGrp="1"/>
          </p:cNvSpPr>
          <p:nvPr>
            <p:ph idx="1"/>
          </p:nvPr>
        </p:nvSpPr>
        <p:spPr/>
        <p:txBody>
          <a:bodyPr>
            <a:normAutofit fontScale="77500" lnSpcReduction="20000"/>
          </a:bodyPr>
          <a:lstStyle/>
          <a:p>
            <a:r>
              <a:rPr lang="en-US" dirty="0"/>
              <a:t>Allah’s form is not in any way comparable to anything else (living or non-living) and His characteristics are becoming of His Majesty and His Perfection.  This is mentioned in the following verses from the Noble Qur’an:</a:t>
            </a:r>
          </a:p>
          <a:p>
            <a:pPr algn="r">
              <a:buNone/>
            </a:pPr>
            <a:r>
              <a:rPr lang="en-US" sz="3765" dirty="0" err="1"/>
              <a:t>اللّهُ</a:t>
            </a:r>
            <a:r>
              <a:rPr lang="en-US" sz="3765" dirty="0"/>
              <a:t> </a:t>
            </a:r>
            <a:r>
              <a:rPr lang="en-US" sz="3765" dirty="0" err="1"/>
              <a:t>لاَ</a:t>
            </a:r>
            <a:r>
              <a:rPr lang="en-US" sz="3765" dirty="0"/>
              <a:t> </a:t>
            </a:r>
            <a:r>
              <a:rPr lang="en-US" sz="3765" dirty="0" err="1"/>
              <a:t>إِلَـهَ</a:t>
            </a:r>
            <a:r>
              <a:rPr lang="en-US" sz="3765" dirty="0"/>
              <a:t> </a:t>
            </a:r>
            <a:r>
              <a:rPr lang="en-US" sz="3765" dirty="0" err="1"/>
              <a:t>إِلاَّ</a:t>
            </a:r>
            <a:r>
              <a:rPr lang="en-US" sz="3765" dirty="0"/>
              <a:t> </a:t>
            </a:r>
            <a:r>
              <a:rPr lang="en-US" sz="3765" dirty="0" err="1"/>
              <a:t>هُوَ</a:t>
            </a:r>
            <a:r>
              <a:rPr lang="en-US" sz="3765" dirty="0"/>
              <a:t> </a:t>
            </a:r>
            <a:r>
              <a:rPr lang="en-US" sz="3765" dirty="0" err="1"/>
              <a:t>الْحَيُّ</a:t>
            </a:r>
            <a:r>
              <a:rPr lang="en-US" sz="3765" dirty="0"/>
              <a:t> </a:t>
            </a:r>
            <a:r>
              <a:rPr lang="en-US" sz="3765" dirty="0" err="1"/>
              <a:t>الْقَيُّومُ</a:t>
            </a:r>
            <a:r>
              <a:rPr lang="en-US" sz="3765" dirty="0"/>
              <a:t> </a:t>
            </a:r>
            <a:r>
              <a:rPr lang="en-US" sz="3765" dirty="0" err="1"/>
              <a:t>لاَ</a:t>
            </a:r>
            <a:r>
              <a:rPr lang="en-US" sz="3765" dirty="0"/>
              <a:t> </a:t>
            </a:r>
            <a:r>
              <a:rPr lang="en-US" sz="3765" dirty="0" err="1"/>
              <a:t>تَأْخُذُهُ</a:t>
            </a:r>
            <a:r>
              <a:rPr lang="en-US" sz="3765" dirty="0"/>
              <a:t> </a:t>
            </a:r>
            <a:r>
              <a:rPr lang="en-US" sz="3765" dirty="0" err="1"/>
              <a:t>سِنَةٌ</a:t>
            </a:r>
            <a:r>
              <a:rPr lang="en-US" sz="3765" dirty="0"/>
              <a:t> </a:t>
            </a:r>
            <a:r>
              <a:rPr lang="en-US" sz="3765" dirty="0" err="1"/>
              <a:t>وَلاَ</a:t>
            </a:r>
            <a:r>
              <a:rPr lang="en-US" sz="3765" dirty="0"/>
              <a:t> </a:t>
            </a:r>
            <a:r>
              <a:rPr lang="en-US" sz="3765" dirty="0" err="1"/>
              <a:t>نَوْمٌ</a:t>
            </a:r>
            <a:endParaRPr lang="en-US" sz="3765" dirty="0"/>
          </a:p>
          <a:p>
            <a:pPr>
              <a:buNone/>
            </a:pPr>
            <a:r>
              <a:rPr lang="en-US" dirty="0"/>
              <a:t> </a:t>
            </a:r>
          </a:p>
          <a:p>
            <a:r>
              <a:rPr lang="en-US" dirty="0" smtClean="0"/>
              <a:t>Allah</a:t>
            </a:r>
            <a:r>
              <a:rPr lang="en-US" dirty="0"/>
              <a:t>! </a:t>
            </a:r>
            <a:r>
              <a:rPr lang="en-US" dirty="0" smtClean="0"/>
              <a:t>La </a:t>
            </a:r>
            <a:r>
              <a:rPr lang="en-US" dirty="0" err="1" smtClean="0"/>
              <a:t>ilaha</a:t>
            </a:r>
            <a:r>
              <a:rPr lang="en-US" dirty="0" smtClean="0"/>
              <a:t> </a:t>
            </a:r>
            <a:r>
              <a:rPr lang="en-US" dirty="0" err="1"/>
              <a:t>illa</a:t>
            </a:r>
            <a:r>
              <a:rPr lang="en-US" dirty="0"/>
              <a:t> </a:t>
            </a:r>
            <a:r>
              <a:rPr lang="en-US" dirty="0" err="1"/>
              <a:t>Huwa</a:t>
            </a:r>
            <a:r>
              <a:rPr lang="en-US" dirty="0"/>
              <a:t> (none has the right to be worshipped but He), the Ever Living, the One Who sustains and protects all that exists. Neither slumber, nor sleep overtake Him.  (Al-</a:t>
            </a:r>
            <a:r>
              <a:rPr lang="en-US" dirty="0" err="1"/>
              <a:t>Baqarah</a:t>
            </a:r>
            <a:r>
              <a:rPr lang="en-US" dirty="0"/>
              <a:t> 2:255)</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Allah Look Like?</a:t>
            </a:r>
            <a:endParaRPr lang="en-US" dirty="0"/>
          </a:p>
        </p:txBody>
      </p:sp>
      <p:sp>
        <p:nvSpPr>
          <p:cNvPr id="3" name="Content Placeholder 2"/>
          <p:cNvSpPr>
            <a:spLocks noGrp="1"/>
          </p:cNvSpPr>
          <p:nvPr>
            <p:ph idx="1"/>
          </p:nvPr>
        </p:nvSpPr>
        <p:spPr/>
        <p:txBody>
          <a:bodyPr>
            <a:normAutofit fontScale="77500" lnSpcReduction="20000"/>
          </a:bodyPr>
          <a:lstStyle/>
          <a:p>
            <a:r>
              <a:rPr lang="en-US" dirty="0"/>
              <a:t>The purpose of this verse is to show that Allah is nothing like His creation and He does not share the same characteristics with them – far above is He who is the Creator.</a:t>
            </a:r>
            <a:endParaRPr lang="en-US" dirty="0" smtClean="0"/>
          </a:p>
          <a:p>
            <a:pPr algn="r">
              <a:buNone/>
            </a:pPr>
            <a:r>
              <a:rPr lang="x-none" sz="4182" dirty="0" smtClean="0"/>
              <a:t>قُل</a:t>
            </a:r>
            <a:r>
              <a:rPr lang="x-none" sz="4182" dirty="0"/>
              <a:t>ْ هُوَ اللَّهُ أَحَدٌ اللَّهُ الصَّمَد لَمْ يَلِدْ وَلَمْ يُولَدْ وَلَمْ يَكُن لَّهُ كُفُوًاأَحَدٌ</a:t>
            </a:r>
            <a:endParaRPr lang="en-US" sz="4182" dirty="0" smtClean="0"/>
          </a:p>
          <a:p>
            <a:pPr>
              <a:buNone/>
            </a:pPr>
            <a:endParaRPr lang="en-US" dirty="0" smtClean="0"/>
          </a:p>
          <a:p>
            <a:r>
              <a:rPr lang="en-US" dirty="0"/>
              <a:t>Say (O Muhammad (Peace be upon him)): "He is </a:t>
            </a:r>
            <a:r>
              <a:rPr lang="en-US" dirty="0" smtClean="0"/>
              <a:t>Allah</a:t>
            </a:r>
            <a:r>
              <a:rPr lang="en-US" dirty="0"/>
              <a:t>, (the) One.  </a:t>
            </a:r>
            <a:r>
              <a:rPr lang="en-US" dirty="0" smtClean="0"/>
              <a:t>Allah</a:t>
            </a:r>
            <a:r>
              <a:rPr lang="en-US" dirty="0"/>
              <a:t>-us-</a:t>
            </a:r>
            <a:r>
              <a:rPr lang="en-US" dirty="0" err="1"/>
              <a:t>Samad</a:t>
            </a:r>
            <a:r>
              <a:rPr lang="en-US" dirty="0"/>
              <a:t> (The Self-Sufficient Master, Whom all creatures need, He neither eats nor drinks).  He begets not, nor was He begotten;  And there is none co-equal or comparable unto Him." (Al-</a:t>
            </a:r>
            <a:r>
              <a:rPr lang="en-US" dirty="0" err="1"/>
              <a:t>Ikhlas</a:t>
            </a:r>
            <a:r>
              <a:rPr lang="en-US" dirty="0"/>
              <a:t> 112:1-4</a:t>
            </a:r>
            <a:r>
              <a:rPr lang="en-US" dirty="0" smtClean="0"/>
              <a: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Allah Look Like?</a:t>
            </a:r>
            <a:endParaRPr lang="en-US" dirty="0"/>
          </a:p>
        </p:txBody>
      </p:sp>
      <p:sp>
        <p:nvSpPr>
          <p:cNvPr id="3" name="Content Placeholder 2"/>
          <p:cNvSpPr>
            <a:spLocks noGrp="1"/>
          </p:cNvSpPr>
          <p:nvPr>
            <p:ph idx="1"/>
          </p:nvPr>
        </p:nvSpPr>
        <p:spPr/>
        <p:txBody>
          <a:bodyPr>
            <a:normAutofit fontScale="85000" lnSpcReduction="20000"/>
          </a:bodyPr>
          <a:lstStyle/>
          <a:p>
            <a:pPr>
              <a:buNone/>
            </a:pPr>
            <a:endParaRPr lang="en-US" dirty="0" smtClean="0"/>
          </a:p>
          <a:p>
            <a:pPr algn="r">
              <a:buNone/>
            </a:pPr>
            <a:r>
              <a:rPr lang="en-US" sz="4182" dirty="0" err="1" smtClean="0"/>
              <a:t>لَيْسَ</a:t>
            </a:r>
            <a:r>
              <a:rPr lang="en-US" sz="4182" dirty="0" smtClean="0"/>
              <a:t> </a:t>
            </a:r>
            <a:r>
              <a:rPr lang="en-US" sz="4182" dirty="0" err="1" smtClean="0"/>
              <a:t>كَمِثْلِهِ</a:t>
            </a:r>
            <a:r>
              <a:rPr lang="en-US" sz="4182" dirty="0" smtClean="0"/>
              <a:t> </a:t>
            </a:r>
            <a:r>
              <a:rPr lang="en-US" sz="4182" dirty="0" err="1" smtClean="0"/>
              <a:t>شَيْءٌ</a:t>
            </a:r>
            <a:r>
              <a:rPr lang="en-US" sz="4182" dirty="0" smtClean="0"/>
              <a:t> </a:t>
            </a:r>
            <a:r>
              <a:rPr lang="en-US" sz="4182" dirty="0" err="1" smtClean="0"/>
              <a:t>وَهُوَ</a:t>
            </a:r>
            <a:r>
              <a:rPr lang="en-US" sz="4182" dirty="0" smtClean="0"/>
              <a:t> </a:t>
            </a:r>
            <a:r>
              <a:rPr lang="en-US" sz="4182" dirty="0" err="1" smtClean="0"/>
              <a:t>السَّمِيعُ</a:t>
            </a:r>
            <a:r>
              <a:rPr lang="en-US" sz="4182" dirty="0" smtClean="0"/>
              <a:t> </a:t>
            </a:r>
            <a:r>
              <a:rPr lang="en-US" sz="4182" dirty="0" err="1" smtClean="0"/>
              <a:t>البَصِيرُ</a:t>
            </a:r>
            <a:endParaRPr lang="en-US" sz="4182" dirty="0" smtClean="0"/>
          </a:p>
          <a:p>
            <a:pPr>
              <a:buNone/>
            </a:pPr>
            <a:endParaRPr lang="en-US" dirty="0" smtClean="0"/>
          </a:p>
          <a:p>
            <a:r>
              <a:rPr lang="en-US" dirty="0" smtClean="0"/>
              <a:t>There is nothing like unto Him, and He is the All-Hearer, the All-Seer. (Ash-</a:t>
            </a:r>
            <a:r>
              <a:rPr lang="en-US" dirty="0" err="1" smtClean="0"/>
              <a:t>Shura</a:t>
            </a:r>
            <a:r>
              <a:rPr lang="en-US" dirty="0" smtClean="0"/>
              <a:t> 42:11)</a:t>
            </a:r>
          </a:p>
          <a:p>
            <a:pPr>
              <a:buNone/>
            </a:pPr>
            <a:endParaRPr lang="en-US" dirty="0" smtClean="0"/>
          </a:p>
          <a:p>
            <a:r>
              <a:rPr lang="en-US" dirty="0" smtClean="0"/>
              <a:t>This chapter and verse of the Qur’an unequivocally set Allah as being apart from His Creation.</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t>Understanding Allah’s Physical Characteristics within Context</a:t>
            </a:r>
            <a:endParaRPr lang="en-US" sz="4400" dirty="0"/>
          </a:p>
        </p:txBody>
      </p:sp>
      <p:sp>
        <p:nvSpPr>
          <p:cNvPr id="3" name="Content Placeholder 2"/>
          <p:cNvSpPr>
            <a:spLocks noGrp="1"/>
          </p:cNvSpPr>
          <p:nvPr>
            <p:ph idx="1"/>
          </p:nvPr>
        </p:nvSpPr>
        <p:spPr/>
        <p:txBody>
          <a:bodyPr>
            <a:normAutofit fontScale="92500" lnSpcReduction="10000"/>
          </a:bodyPr>
          <a:lstStyle/>
          <a:p>
            <a:pPr algn="r">
              <a:buNone/>
            </a:pPr>
            <a:r>
              <a:rPr lang="en-US" dirty="0" err="1"/>
              <a:t>إِنَّ</a:t>
            </a:r>
            <a:r>
              <a:rPr lang="en-US" dirty="0"/>
              <a:t> </a:t>
            </a:r>
            <a:r>
              <a:rPr lang="en-US" dirty="0" err="1"/>
              <a:t>الَّذِينَ</a:t>
            </a:r>
            <a:r>
              <a:rPr lang="en-US" dirty="0"/>
              <a:t> </a:t>
            </a:r>
            <a:r>
              <a:rPr lang="en-US" dirty="0" err="1"/>
              <a:t>يَكْتُمُونَ</a:t>
            </a:r>
            <a:r>
              <a:rPr lang="en-US" dirty="0"/>
              <a:t> </a:t>
            </a:r>
            <a:r>
              <a:rPr lang="en-US" dirty="0" err="1"/>
              <a:t>مَا</a:t>
            </a:r>
            <a:r>
              <a:rPr lang="en-US" dirty="0"/>
              <a:t> </a:t>
            </a:r>
            <a:r>
              <a:rPr lang="en-US" dirty="0" err="1"/>
              <a:t>أَنزَلَ</a:t>
            </a:r>
            <a:r>
              <a:rPr lang="en-US" dirty="0"/>
              <a:t> </a:t>
            </a:r>
            <a:r>
              <a:rPr lang="en-US" dirty="0" err="1"/>
              <a:t>اللّهُ</a:t>
            </a:r>
            <a:r>
              <a:rPr lang="en-US" dirty="0"/>
              <a:t> </a:t>
            </a:r>
            <a:r>
              <a:rPr lang="en-US" dirty="0" err="1"/>
              <a:t>مِنَ</a:t>
            </a:r>
            <a:r>
              <a:rPr lang="en-US" dirty="0"/>
              <a:t> </a:t>
            </a:r>
            <a:r>
              <a:rPr lang="en-US" dirty="0" err="1"/>
              <a:t>الْكِتَابِ</a:t>
            </a:r>
            <a:r>
              <a:rPr lang="en-US" dirty="0"/>
              <a:t> </a:t>
            </a:r>
            <a:r>
              <a:rPr lang="en-US" dirty="0" err="1"/>
              <a:t>وَيَشْتَرُونَ</a:t>
            </a:r>
            <a:r>
              <a:rPr lang="en-US" dirty="0"/>
              <a:t> </a:t>
            </a:r>
            <a:r>
              <a:rPr lang="en-US" dirty="0" err="1"/>
              <a:t>بِهِ</a:t>
            </a:r>
            <a:r>
              <a:rPr lang="en-US" dirty="0"/>
              <a:t> </a:t>
            </a:r>
            <a:r>
              <a:rPr lang="en-US" dirty="0" err="1"/>
              <a:t>ثَمَنًا</a:t>
            </a:r>
            <a:r>
              <a:rPr lang="en-US" dirty="0"/>
              <a:t> </a:t>
            </a:r>
            <a:r>
              <a:rPr lang="en-US" dirty="0" err="1"/>
              <a:t>قَلِيلاً</a:t>
            </a:r>
            <a:r>
              <a:rPr lang="en-US" dirty="0"/>
              <a:t> </a:t>
            </a:r>
            <a:r>
              <a:rPr lang="en-US" dirty="0" err="1"/>
              <a:t>أُولَـئِكَ</a:t>
            </a:r>
            <a:r>
              <a:rPr lang="en-US" dirty="0"/>
              <a:t> </a:t>
            </a:r>
            <a:r>
              <a:rPr lang="en-US" dirty="0" err="1"/>
              <a:t>مَا</a:t>
            </a:r>
            <a:r>
              <a:rPr lang="en-US" dirty="0"/>
              <a:t> </a:t>
            </a:r>
            <a:r>
              <a:rPr lang="en-US" dirty="0" err="1"/>
              <a:t>يَأْكُلُونَ</a:t>
            </a:r>
            <a:r>
              <a:rPr lang="en-US" dirty="0"/>
              <a:t> </a:t>
            </a:r>
            <a:r>
              <a:rPr lang="en-US" dirty="0" err="1"/>
              <a:t>فِي</a:t>
            </a:r>
            <a:r>
              <a:rPr lang="en-US" dirty="0"/>
              <a:t> </a:t>
            </a:r>
            <a:r>
              <a:rPr lang="en-US" dirty="0" err="1"/>
              <a:t>بُطُونِهِمْ</a:t>
            </a:r>
            <a:r>
              <a:rPr lang="en-US" dirty="0"/>
              <a:t> </a:t>
            </a:r>
            <a:r>
              <a:rPr lang="en-US" dirty="0" err="1"/>
              <a:t>إِلاَّ</a:t>
            </a:r>
            <a:r>
              <a:rPr lang="en-US" dirty="0"/>
              <a:t> </a:t>
            </a:r>
            <a:r>
              <a:rPr lang="en-US" dirty="0" err="1"/>
              <a:t>النَّارَ</a:t>
            </a:r>
            <a:r>
              <a:rPr lang="en-US" dirty="0"/>
              <a:t> </a:t>
            </a:r>
            <a:r>
              <a:rPr lang="en-US" dirty="0" err="1"/>
              <a:t>وَلاَ</a:t>
            </a:r>
            <a:r>
              <a:rPr lang="en-US" dirty="0"/>
              <a:t> </a:t>
            </a:r>
            <a:r>
              <a:rPr lang="en-US" dirty="0" err="1"/>
              <a:t>يُكَلِّمُهُمُ</a:t>
            </a:r>
            <a:r>
              <a:rPr lang="en-US" dirty="0"/>
              <a:t> </a:t>
            </a:r>
            <a:r>
              <a:rPr lang="en-US" dirty="0" err="1"/>
              <a:t>اللّهُ</a:t>
            </a:r>
            <a:r>
              <a:rPr lang="en-US" dirty="0"/>
              <a:t> </a:t>
            </a:r>
            <a:r>
              <a:rPr lang="en-US" dirty="0" err="1"/>
              <a:t>يَوْمَ</a:t>
            </a:r>
            <a:r>
              <a:rPr lang="en-US" dirty="0"/>
              <a:t> </a:t>
            </a:r>
            <a:r>
              <a:rPr lang="en-US" dirty="0" err="1"/>
              <a:t>الْقِيَامَةِ</a:t>
            </a:r>
            <a:r>
              <a:rPr lang="en-US" dirty="0"/>
              <a:t> </a:t>
            </a:r>
            <a:r>
              <a:rPr lang="en-US" dirty="0" err="1"/>
              <a:t>وَلاَ</a:t>
            </a:r>
            <a:r>
              <a:rPr lang="en-US" dirty="0"/>
              <a:t> </a:t>
            </a:r>
            <a:r>
              <a:rPr lang="en-US" dirty="0" err="1"/>
              <a:t>يُزَكِّيهِمْ</a:t>
            </a:r>
            <a:r>
              <a:rPr lang="en-US" dirty="0"/>
              <a:t> </a:t>
            </a:r>
            <a:r>
              <a:rPr lang="en-US" dirty="0" err="1"/>
              <a:t>وَلَهُمْ</a:t>
            </a:r>
            <a:r>
              <a:rPr lang="en-US" dirty="0"/>
              <a:t> </a:t>
            </a:r>
            <a:r>
              <a:rPr lang="en-US" dirty="0" err="1"/>
              <a:t>عَذَابٌ</a:t>
            </a:r>
            <a:r>
              <a:rPr lang="en-US" dirty="0"/>
              <a:t> </a:t>
            </a:r>
            <a:r>
              <a:rPr lang="en-US" dirty="0" err="1"/>
              <a:t>أَلِيمٌ</a:t>
            </a:r>
            <a:endParaRPr lang="en-US" dirty="0" smtClean="0"/>
          </a:p>
          <a:p>
            <a:pPr>
              <a:buNone/>
            </a:pPr>
            <a:endParaRPr lang="en-US" dirty="0" smtClean="0"/>
          </a:p>
          <a:p>
            <a:r>
              <a:rPr lang="en-US" dirty="0"/>
              <a:t>Verily, those who conceal what </a:t>
            </a:r>
            <a:r>
              <a:rPr lang="en-US" dirty="0" smtClean="0"/>
              <a:t>Allah </a:t>
            </a:r>
            <a:r>
              <a:rPr lang="en-US" dirty="0"/>
              <a:t>has sent down of the Book, and purchase a small gain therewith (of worldly things), they eat into their bellies nothing but fire. </a:t>
            </a:r>
            <a:r>
              <a:rPr lang="en-US" dirty="0" smtClean="0"/>
              <a:t>Allah </a:t>
            </a:r>
            <a:r>
              <a:rPr lang="en-US" dirty="0"/>
              <a:t>will not speak to them on the Day of Resurrection, nor purify them, and theirs will be a painful torment. (Al-</a:t>
            </a:r>
            <a:r>
              <a:rPr lang="en-US" dirty="0" err="1"/>
              <a:t>Baqarah</a:t>
            </a:r>
            <a:r>
              <a:rPr lang="en-US" dirty="0"/>
              <a:t> 2:174)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Allah has a Face</a:t>
            </a:r>
            <a:endParaRPr lang="en-US" dirty="0"/>
          </a:p>
        </p:txBody>
      </p:sp>
      <p:sp>
        <p:nvSpPr>
          <p:cNvPr id="3" name="Content Placeholder 2"/>
          <p:cNvSpPr>
            <a:spLocks noGrp="1"/>
          </p:cNvSpPr>
          <p:nvPr>
            <p:ph idx="1"/>
          </p:nvPr>
        </p:nvSpPr>
        <p:spPr/>
        <p:txBody>
          <a:bodyPr>
            <a:normAutofit fontScale="62500" lnSpcReduction="20000"/>
          </a:bodyPr>
          <a:lstStyle/>
          <a:p>
            <a:r>
              <a:rPr lang="en-US" dirty="0"/>
              <a:t>Regarding the Face of Allah – this is mentioned in the following verse</a:t>
            </a:r>
            <a:r>
              <a:rPr lang="en-US" dirty="0" smtClean="0"/>
              <a:t>:</a:t>
            </a:r>
          </a:p>
          <a:p>
            <a:pPr>
              <a:buNone/>
            </a:pPr>
            <a:endParaRPr lang="en-US" dirty="0" smtClean="0"/>
          </a:p>
          <a:p>
            <a:pPr algn="r">
              <a:buNone/>
            </a:pPr>
            <a:r>
              <a:rPr lang="en-US" sz="3714" dirty="0" err="1"/>
              <a:t>وَيَبْقَى</a:t>
            </a:r>
            <a:r>
              <a:rPr lang="en-US" sz="3714" dirty="0"/>
              <a:t> </a:t>
            </a:r>
            <a:r>
              <a:rPr lang="en-US" sz="3714" dirty="0" err="1"/>
              <a:t>وَجْهُ</a:t>
            </a:r>
            <a:r>
              <a:rPr lang="en-US" sz="3714" dirty="0"/>
              <a:t> </a:t>
            </a:r>
            <a:r>
              <a:rPr lang="en-US" sz="3714" dirty="0" err="1"/>
              <a:t>رَبِّكَ</a:t>
            </a:r>
            <a:r>
              <a:rPr lang="en-US" sz="3714" dirty="0"/>
              <a:t> </a:t>
            </a:r>
            <a:r>
              <a:rPr lang="en-US" sz="3714" dirty="0" err="1"/>
              <a:t>ذُو</a:t>
            </a:r>
            <a:r>
              <a:rPr lang="en-US" sz="3714" dirty="0"/>
              <a:t> </a:t>
            </a:r>
            <a:r>
              <a:rPr lang="en-US" sz="3714" dirty="0" err="1"/>
              <a:t>الْجَلَالِ</a:t>
            </a:r>
            <a:r>
              <a:rPr lang="en-US" sz="3714" dirty="0"/>
              <a:t> </a:t>
            </a:r>
            <a:r>
              <a:rPr lang="en-US" sz="3714" dirty="0" err="1"/>
              <a:t>وَالْإِكْرَامِ</a:t>
            </a:r>
            <a:endParaRPr lang="en-US" sz="3714" dirty="0" smtClean="0"/>
          </a:p>
          <a:p>
            <a:pPr>
              <a:buNone/>
            </a:pPr>
            <a:endParaRPr lang="en-US" dirty="0" smtClean="0"/>
          </a:p>
          <a:p>
            <a:pPr>
              <a:buNone/>
            </a:pPr>
            <a:r>
              <a:rPr lang="en-US" dirty="0"/>
              <a:t>	</a:t>
            </a:r>
            <a:r>
              <a:rPr lang="en-US" dirty="0" smtClean="0"/>
              <a:t>And </a:t>
            </a:r>
            <a:r>
              <a:rPr lang="en-US" dirty="0"/>
              <a:t>the Face of your Lord full of Majesty and </a:t>
            </a:r>
            <a:r>
              <a:rPr lang="en-US" dirty="0" err="1"/>
              <a:t>Honour</a:t>
            </a:r>
            <a:r>
              <a:rPr lang="en-US" dirty="0"/>
              <a:t> will abide forever. (</a:t>
            </a:r>
            <a:r>
              <a:rPr lang="en-US" dirty="0" err="1"/>
              <a:t>Ar-Rahman</a:t>
            </a:r>
            <a:r>
              <a:rPr lang="en-US" dirty="0"/>
              <a:t> 55:27)</a:t>
            </a:r>
            <a:endParaRPr lang="en-US" dirty="0" smtClean="0"/>
          </a:p>
          <a:p>
            <a:pPr>
              <a:buNone/>
            </a:pPr>
            <a:endParaRPr lang="en-US" dirty="0" smtClean="0"/>
          </a:p>
          <a:p>
            <a:r>
              <a:rPr lang="en-US" dirty="0"/>
              <a:t>Most important to notice here is that, in the Arabic, the “face” is a possession of “Your Lord.”</a:t>
            </a:r>
            <a:endParaRPr lang="en-US" dirty="0" smtClean="0"/>
          </a:p>
          <a:p>
            <a:pPr>
              <a:buNone/>
            </a:pPr>
            <a:endParaRPr lang="en-US" dirty="0" smtClean="0"/>
          </a:p>
          <a:p>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Allah has a Face</a:t>
            </a:r>
            <a:endParaRPr lang="en-US" dirty="0"/>
          </a:p>
        </p:txBody>
      </p:sp>
      <p:sp>
        <p:nvSpPr>
          <p:cNvPr id="3" name="Content Placeholder 2"/>
          <p:cNvSpPr>
            <a:spLocks noGrp="1"/>
          </p:cNvSpPr>
          <p:nvPr>
            <p:ph idx="1"/>
          </p:nvPr>
        </p:nvSpPr>
        <p:spPr/>
        <p:txBody>
          <a:bodyPr>
            <a:normAutofit/>
          </a:bodyPr>
          <a:lstStyle/>
          <a:p>
            <a:r>
              <a:rPr lang="en-US" dirty="0" smtClean="0"/>
              <a:t>Another verse which mentions that Allah has a Face is: </a:t>
            </a:r>
          </a:p>
          <a:p>
            <a:pPr algn="r">
              <a:buNone/>
            </a:pPr>
            <a:r>
              <a:rPr lang="en-US" sz="3840" dirty="0" err="1" smtClean="0"/>
              <a:t>كُلُّ</a:t>
            </a:r>
            <a:r>
              <a:rPr lang="en-US" sz="3840" dirty="0" smtClean="0"/>
              <a:t> </a:t>
            </a:r>
            <a:r>
              <a:rPr lang="en-US" sz="3840" dirty="0" err="1" smtClean="0"/>
              <a:t>شَيْءٍ</a:t>
            </a:r>
            <a:r>
              <a:rPr lang="en-US" sz="3840" dirty="0" smtClean="0"/>
              <a:t> </a:t>
            </a:r>
            <a:r>
              <a:rPr lang="en-US" sz="3840" dirty="0" err="1" smtClean="0"/>
              <a:t>هَالِكٌ</a:t>
            </a:r>
            <a:r>
              <a:rPr lang="en-US" sz="3840" dirty="0" smtClean="0"/>
              <a:t> </a:t>
            </a:r>
            <a:r>
              <a:rPr lang="en-US" sz="3840" dirty="0" err="1" smtClean="0"/>
              <a:t>إِلَّا</a:t>
            </a:r>
            <a:r>
              <a:rPr lang="en-US" sz="3840" dirty="0" smtClean="0"/>
              <a:t> </a:t>
            </a:r>
            <a:r>
              <a:rPr lang="en-US" sz="3840" dirty="0" err="1" smtClean="0"/>
              <a:t>وَجْهَهُ</a:t>
            </a:r>
            <a:endParaRPr lang="en-US" sz="3840" dirty="0" smtClean="0"/>
          </a:p>
          <a:p>
            <a:pPr>
              <a:buNone/>
            </a:pPr>
            <a:r>
              <a:rPr lang="en-US" dirty="0" smtClean="0"/>
              <a:t> </a:t>
            </a:r>
          </a:p>
          <a:p>
            <a:pPr>
              <a:buNone/>
            </a:pPr>
            <a:r>
              <a:rPr lang="en-US" dirty="0" smtClean="0"/>
              <a:t>	Everything will perish save His Face.  (Al-</a:t>
            </a:r>
            <a:r>
              <a:rPr lang="en-US" dirty="0" err="1" smtClean="0"/>
              <a:t>Qasas</a:t>
            </a:r>
            <a:r>
              <a:rPr lang="en-US" dirty="0" smtClean="0"/>
              <a:t> 28:88) </a:t>
            </a:r>
          </a:p>
          <a:p>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Allah has two Hands</a:t>
            </a:r>
            <a:endParaRPr lang="en-US" dirty="0"/>
          </a:p>
        </p:txBody>
      </p:sp>
      <p:sp>
        <p:nvSpPr>
          <p:cNvPr id="3" name="Content Placeholder 2"/>
          <p:cNvSpPr>
            <a:spLocks noGrp="1"/>
          </p:cNvSpPr>
          <p:nvPr>
            <p:ph idx="1"/>
          </p:nvPr>
        </p:nvSpPr>
        <p:spPr/>
        <p:txBody>
          <a:bodyPr>
            <a:normAutofit fontScale="70000" lnSpcReduction="20000"/>
          </a:bodyPr>
          <a:lstStyle/>
          <a:p>
            <a:r>
              <a:rPr lang="en-US" dirty="0"/>
              <a:t>Once again we mention that Allah’s characteristics and attributes are completely different than one might imagine them to appear – their appearance is befitting of His Majesty and His Perfection.  </a:t>
            </a:r>
            <a:endParaRPr lang="en-US" dirty="0" smtClean="0"/>
          </a:p>
          <a:p>
            <a:pPr>
              <a:buNone/>
            </a:pPr>
            <a:endParaRPr lang="en-US" dirty="0" smtClean="0"/>
          </a:p>
          <a:p>
            <a:pPr algn="r">
              <a:buNone/>
            </a:pPr>
            <a:r>
              <a:rPr lang="en-US" sz="4118" dirty="0" err="1"/>
              <a:t>بَلْ</a:t>
            </a:r>
            <a:r>
              <a:rPr lang="en-US" sz="4118" dirty="0"/>
              <a:t> </a:t>
            </a:r>
            <a:r>
              <a:rPr lang="en-US" sz="4118" dirty="0" err="1"/>
              <a:t>يَدَاهُ</a:t>
            </a:r>
            <a:r>
              <a:rPr lang="en-US" sz="4118" dirty="0"/>
              <a:t> </a:t>
            </a:r>
            <a:r>
              <a:rPr lang="en-US" sz="4118" dirty="0" err="1"/>
              <a:t>مَبْسُوطَتَانِ</a:t>
            </a:r>
            <a:endParaRPr lang="en-US" sz="4118" dirty="0" smtClean="0"/>
          </a:p>
          <a:p>
            <a:endParaRPr lang="en-US" dirty="0" smtClean="0"/>
          </a:p>
          <a:p>
            <a:r>
              <a:rPr lang="en-US" dirty="0"/>
              <a:t>Nay, both His Hands are widely outstretched. (Al-</a:t>
            </a:r>
            <a:r>
              <a:rPr lang="en-US" dirty="0" err="1"/>
              <a:t>Ma'idah</a:t>
            </a:r>
            <a:r>
              <a:rPr lang="en-US" dirty="0"/>
              <a:t> 5:64)</a:t>
            </a:r>
          </a:p>
          <a:p>
            <a:pPr>
              <a:buNone/>
            </a:pPr>
            <a:r>
              <a:rPr lang="en-US" dirty="0"/>
              <a:t> </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Allah has two Hands</a:t>
            </a:r>
            <a:endParaRPr lang="en-US" dirty="0"/>
          </a:p>
        </p:txBody>
      </p:sp>
      <p:sp>
        <p:nvSpPr>
          <p:cNvPr id="3" name="Content Placeholder 2"/>
          <p:cNvSpPr>
            <a:spLocks noGrp="1"/>
          </p:cNvSpPr>
          <p:nvPr>
            <p:ph idx="1"/>
          </p:nvPr>
        </p:nvSpPr>
        <p:spPr/>
        <p:txBody>
          <a:bodyPr>
            <a:normAutofit fontScale="55000" lnSpcReduction="20000"/>
          </a:bodyPr>
          <a:lstStyle/>
          <a:p>
            <a:pPr algn="r">
              <a:buNone/>
            </a:pPr>
            <a:r>
              <a:rPr lang="en-US" sz="3714" dirty="0" err="1"/>
              <a:t>قَالَ</a:t>
            </a:r>
            <a:r>
              <a:rPr lang="en-US" sz="3714" dirty="0"/>
              <a:t> </a:t>
            </a:r>
            <a:r>
              <a:rPr lang="en-US" sz="3714" dirty="0" err="1"/>
              <a:t>يَا</a:t>
            </a:r>
            <a:r>
              <a:rPr lang="en-US" sz="3714" dirty="0"/>
              <a:t> </a:t>
            </a:r>
            <a:r>
              <a:rPr lang="en-US" sz="3714" dirty="0" err="1"/>
              <a:t>إِبْلِيسُ</a:t>
            </a:r>
            <a:r>
              <a:rPr lang="en-US" sz="3714" dirty="0"/>
              <a:t> </a:t>
            </a:r>
            <a:r>
              <a:rPr lang="en-US" sz="3714" dirty="0" err="1"/>
              <a:t>مَا</a:t>
            </a:r>
            <a:r>
              <a:rPr lang="en-US" sz="3714" dirty="0"/>
              <a:t> </a:t>
            </a:r>
            <a:r>
              <a:rPr lang="en-US" sz="3714" dirty="0" err="1"/>
              <a:t>مَنَعَكَ</a:t>
            </a:r>
            <a:r>
              <a:rPr lang="en-US" sz="3714" dirty="0"/>
              <a:t> </a:t>
            </a:r>
            <a:r>
              <a:rPr lang="en-US" sz="3714" dirty="0" err="1"/>
              <a:t>أَن</a:t>
            </a:r>
            <a:r>
              <a:rPr lang="en-US" sz="3714" dirty="0"/>
              <a:t> </a:t>
            </a:r>
            <a:r>
              <a:rPr lang="en-US" sz="3714" dirty="0" err="1"/>
              <a:t>تَسْجُدَ</a:t>
            </a:r>
            <a:r>
              <a:rPr lang="en-US" sz="3714" dirty="0"/>
              <a:t> </a:t>
            </a:r>
            <a:r>
              <a:rPr lang="en-US" sz="3714" dirty="0" err="1"/>
              <a:t>لِمَا</a:t>
            </a:r>
            <a:r>
              <a:rPr lang="en-US" sz="3714" dirty="0"/>
              <a:t> </a:t>
            </a:r>
            <a:r>
              <a:rPr lang="en-US" sz="3714" dirty="0" err="1"/>
              <a:t>خَلَقْتُ</a:t>
            </a:r>
            <a:r>
              <a:rPr lang="en-US" sz="3714" dirty="0"/>
              <a:t> </a:t>
            </a:r>
            <a:r>
              <a:rPr lang="en-US" sz="3714" dirty="0" err="1"/>
              <a:t>بِيَدَيَّ</a:t>
            </a:r>
            <a:r>
              <a:rPr lang="en-US" sz="3714" dirty="0"/>
              <a:t> </a:t>
            </a:r>
            <a:r>
              <a:rPr lang="en-US" sz="3714" dirty="0" err="1"/>
              <a:t>أَسْتَكْبَرْتَ</a:t>
            </a:r>
            <a:r>
              <a:rPr lang="en-US" sz="3714" dirty="0"/>
              <a:t> </a:t>
            </a:r>
            <a:r>
              <a:rPr lang="en-US" sz="3714" dirty="0" err="1"/>
              <a:t>أَمْ</a:t>
            </a:r>
            <a:r>
              <a:rPr lang="en-US" sz="3714" dirty="0"/>
              <a:t> </a:t>
            </a:r>
            <a:r>
              <a:rPr lang="en-US" sz="3714" dirty="0" err="1"/>
              <a:t>كُنتَ</a:t>
            </a:r>
            <a:r>
              <a:rPr lang="en-US" sz="3714" dirty="0"/>
              <a:t> </a:t>
            </a:r>
            <a:r>
              <a:rPr lang="en-US" sz="3714" dirty="0" err="1"/>
              <a:t>مِنَ</a:t>
            </a:r>
            <a:r>
              <a:rPr lang="en-US" sz="3714" dirty="0"/>
              <a:t> </a:t>
            </a:r>
            <a:r>
              <a:rPr lang="en-US" sz="3714" dirty="0" err="1"/>
              <a:t>الْعَالِينَ</a:t>
            </a:r>
            <a:endParaRPr lang="en-US" sz="3714" dirty="0" smtClean="0"/>
          </a:p>
          <a:p>
            <a:endParaRPr lang="en-US" dirty="0" smtClean="0"/>
          </a:p>
          <a:p>
            <a:r>
              <a:rPr lang="en-US" dirty="0"/>
              <a:t>(</a:t>
            </a:r>
            <a:r>
              <a:rPr lang="en-US" dirty="0" smtClean="0"/>
              <a:t>Allah</a:t>
            </a:r>
            <a:r>
              <a:rPr lang="en-US" dirty="0"/>
              <a:t>) said: "O </a:t>
            </a:r>
            <a:r>
              <a:rPr lang="en-US" dirty="0" err="1" smtClean="0"/>
              <a:t>Iblis</a:t>
            </a:r>
            <a:r>
              <a:rPr lang="en-US" dirty="0" smtClean="0"/>
              <a:t> </a:t>
            </a:r>
            <a:r>
              <a:rPr lang="en-US" dirty="0"/>
              <a:t>(Satan)! What prevents you from prostrating yourself to one whom I have created with Both My Hands. Are you too proud (to fall prostrate to Adam) or are you one of the highly exalted?" (Sad 38:75)</a:t>
            </a:r>
            <a:endParaRPr lang="en-US" dirty="0" smtClean="0"/>
          </a:p>
          <a:p>
            <a:endParaRPr lang="en-US" dirty="0" smtClean="0"/>
          </a:p>
          <a:p>
            <a:r>
              <a:rPr lang="en-US" dirty="0"/>
              <a:t>Further, Abu </a:t>
            </a:r>
            <a:r>
              <a:rPr lang="en-US" dirty="0" err="1"/>
              <a:t>Hurayrah</a:t>
            </a:r>
            <a:r>
              <a:rPr lang="en-US" dirty="0"/>
              <a:t> narrates that the Prophet (saw) said: “Allah will grasp the Earth on the Day of Resurrection and will roll up the heavens in His Right Hand; then He will say, “I am the King.  Where are the kings of the Earth?”” (</a:t>
            </a:r>
            <a:r>
              <a:rPr lang="en-US" dirty="0" err="1"/>
              <a:t>Sahih</a:t>
            </a:r>
            <a:r>
              <a:rPr lang="en-US" dirty="0"/>
              <a:t> </a:t>
            </a:r>
            <a:r>
              <a:rPr lang="en-US" dirty="0" err="1"/>
              <a:t>Bukhari</a:t>
            </a:r>
            <a:r>
              <a:rPr lang="en-US" dirty="0"/>
              <a:t> 4812)</a:t>
            </a:r>
            <a:endParaRPr lang="en-US" dirty="0" smtClean="0"/>
          </a:p>
          <a:p>
            <a:pPr>
              <a:buNone/>
            </a:pPr>
            <a:endParaRPr lang="en-US" dirty="0" smtClean="0"/>
          </a:p>
          <a:p>
            <a:pPr>
              <a:buNone/>
            </a:pPr>
            <a:r>
              <a:rPr lang="en-US" dirty="0" smtClean="0"/>
              <a:t>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Does Allah have Fingers?</a:t>
            </a:r>
            <a:endParaRPr lang="en-US" dirty="0"/>
          </a:p>
        </p:txBody>
      </p:sp>
      <p:sp>
        <p:nvSpPr>
          <p:cNvPr id="3" name="Content Placeholder 2"/>
          <p:cNvSpPr>
            <a:spLocks noGrp="1"/>
          </p:cNvSpPr>
          <p:nvPr>
            <p:ph idx="1"/>
          </p:nvPr>
        </p:nvSpPr>
        <p:spPr/>
        <p:txBody>
          <a:bodyPr/>
          <a:lstStyle/>
          <a:p>
            <a:r>
              <a:rPr lang="en-US" dirty="0"/>
              <a:t>Narrates Abdullah </a:t>
            </a:r>
            <a:r>
              <a:rPr lang="en-US" dirty="0" err="1"/>
              <a:t>ibn</a:t>
            </a:r>
            <a:r>
              <a:rPr lang="en-US" dirty="0"/>
              <a:t> </a:t>
            </a:r>
            <a:r>
              <a:rPr lang="en-US" dirty="0" err="1"/>
              <a:t>Amr</a:t>
            </a:r>
            <a:r>
              <a:rPr lang="en-US" dirty="0"/>
              <a:t> </a:t>
            </a:r>
            <a:r>
              <a:rPr lang="en-US" dirty="0" err="1"/>
              <a:t>ibn</a:t>
            </a:r>
            <a:r>
              <a:rPr lang="en-US" dirty="0"/>
              <a:t> al-</a:t>
            </a:r>
            <a:r>
              <a:rPr lang="en-US" dirty="0" err="1"/>
              <a:t>Aas</a:t>
            </a:r>
            <a:r>
              <a:rPr lang="en-US" dirty="0"/>
              <a:t> who heard the Prophet (saw) say: “The hearts of the sons of Adam are all as one heart between two of the fingers of the Most Merciful and He directs them as He wishes.”  Then he (saw) said, “O Allah, Director of the hearts, direct our hearts towards obedience to You.” (</a:t>
            </a:r>
            <a:r>
              <a:rPr lang="en-US" dirty="0" err="1"/>
              <a:t>Sahih</a:t>
            </a:r>
            <a:r>
              <a:rPr lang="en-US" dirty="0"/>
              <a:t> Muslim 2655)</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Does Allah have Feet?</a:t>
            </a:r>
            <a:endParaRPr lang="en-US" dirty="0"/>
          </a:p>
        </p:txBody>
      </p:sp>
      <p:sp>
        <p:nvSpPr>
          <p:cNvPr id="3" name="Content Placeholder 2"/>
          <p:cNvSpPr>
            <a:spLocks noGrp="1"/>
          </p:cNvSpPr>
          <p:nvPr>
            <p:ph idx="1"/>
          </p:nvPr>
        </p:nvSpPr>
        <p:spPr/>
        <p:txBody>
          <a:bodyPr/>
          <a:lstStyle/>
          <a:p>
            <a:r>
              <a:rPr lang="en-US" dirty="0"/>
              <a:t>Narrates </a:t>
            </a:r>
            <a:r>
              <a:rPr lang="en-US" dirty="0" err="1"/>
              <a:t>Anas</a:t>
            </a:r>
            <a:r>
              <a:rPr lang="en-US" dirty="0"/>
              <a:t> bin </a:t>
            </a:r>
            <a:r>
              <a:rPr lang="en-US" dirty="0" err="1"/>
              <a:t>Malik</a:t>
            </a:r>
            <a:r>
              <a:rPr lang="en-US" dirty="0"/>
              <a:t> that the Prophet (saw) said, "The Hell Fire will keep on saying: 'Are there anymore (people to come)?' Till the Lord of Power and Honor will put His Foot over it and then it will say, '</a:t>
            </a:r>
            <a:r>
              <a:rPr lang="en-US" dirty="0" err="1"/>
              <a:t>Qat</a:t>
            </a:r>
            <a:r>
              <a:rPr lang="en-US" dirty="0"/>
              <a:t>! </a:t>
            </a:r>
            <a:r>
              <a:rPr lang="en-US" dirty="0" err="1"/>
              <a:t>Qat</a:t>
            </a:r>
            <a:r>
              <a:rPr lang="en-US" dirty="0"/>
              <a:t>! (sufficient! sufficient!) by Your Power and Honor. And its various sides will come close to each other (i.e., it will contract). " (</a:t>
            </a:r>
            <a:r>
              <a:rPr lang="en-US" dirty="0" err="1"/>
              <a:t>Sahih</a:t>
            </a:r>
            <a:r>
              <a:rPr lang="en-US" dirty="0"/>
              <a:t> </a:t>
            </a:r>
            <a:r>
              <a:rPr lang="en-US" dirty="0" err="1"/>
              <a:t>Bukhari</a:t>
            </a:r>
            <a:r>
              <a:rPr lang="en-US" dirty="0"/>
              <a:t> 8/78, 654)</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Allah has a Shin</a:t>
            </a:r>
            <a:endParaRPr lang="en-US" dirty="0"/>
          </a:p>
        </p:txBody>
      </p:sp>
      <p:sp>
        <p:nvSpPr>
          <p:cNvPr id="3" name="Content Placeholder 2"/>
          <p:cNvSpPr>
            <a:spLocks noGrp="1"/>
          </p:cNvSpPr>
          <p:nvPr>
            <p:ph idx="1"/>
          </p:nvPr>
        </p:nvSpPr>
        <p:spPr/>
        <p:txBody>
          <a:bodyPr/>
          <a:lstStyle/>
          <a:p>
            <a:pPr algn="r">
              <a:buNone/>
            </a:pPr>
            <a:r>
              <a:rPr lang="en-US" dirty="0" err="1" smtClean="0"/>
              <a:t>يَوْمَ</a:t>
            </a:r>
            <a:r>
              <a:rPr lang="en-US" dirty="0" smtClean="0"/>
              <a:t> </a:t>
            </a:r>
            <a:r>
              <a:rPr lang="en-US" dirty="0" err="1"/>
              <a:t>يُكْشَفُ</a:t>
            </a:r>
            <a:r>
              <a:rPr lang="en-US" dirty="0"/>
              <a:t> </a:t>
            </a:r>
            <a:r>
              <a:rPr lang="en-US" dirty="0" err="1"/>
              <a:t>عَن</a:t>
            </a:r>
            <a:r>
              <a:rPr lang="en-US" dirty="0"/>
              <a:t> </a:t>
            </a:r>
            <a:r>
              <a:rPr lang="en-US" dirty="0" err="1"/>
              <a:t>سَاقٍ</a:t>
            </a:r>
            <a:r>
              <a:rPr lang="en-US" dirty="0"/>
              <a:t> </a:t>
            </a:r>
            <a:r>
              <a:rPr lang="en-US" dirty="0" err="1"/>
              <a:t>وَيُدْعَوْنَ</a:t>
            </a:r>
            <a:r>
              <a:rPr lang="en-US" dirty="0"/>
              <a:t> </a:t>
            </a:r>
            <a:r>
              <a:rPr lang="en-US" dirty="0" err="1"/>
              <a:t>إِلَى</a:t>
            </a:r>
            <a:r>
              <a:rPr lang="en-US" dirty="0"/>
              <a:t> </a:t>
            </a:r>
            <a:r>
              <a:rPr lang="en-US" dirty="0" err="1"/>
              <a:t>السُّجُودِ</a:t>
            </a:r>
            <a:r>
              <a:rPr lang="en-US" dirty="0"/>
              <a:t> </a:t>
            </a:r>
            <a:r>
              <a:rPr lang="en-US" dirty="0" err="1"/>
              <a:t>فَلَايَسْتَطِيعُونَ</a:t>
            </a:r>
            <a:endParaRPr lang="en-US" dirty="0" smtClean="0"/>
          </a:p>
          <a:p>
            <a:endParaRPr lang="en-US" dirty="0" smtClean="0"/>
          </a:p>
          <a:p>
            <a:r>
              <a:rPr lang="en-US" dirty="0" smtClean="0"/>
              <a:t>(</a:t>
            </a:r>
            <a:r>
              <a:rPr lang="en-US" dirty="0"/>
              <a:t>Remember) the Day when the Shin shall be laid bare (i.e. the Day of Resurrection) and they shall be called to prostrate (to </a:t>
            </a:r>
            <a:r>
              <a:rPr lang="en-US" dirty="0" smtClean="0"/>
              <a:t>Allah</a:t>
            </a:r>
            <a:r>
              <a:rPr lang="en-US" dirty="0"/>
              <a:t>), but they (hypocrites) shall not be able to do so, (Al-</a:t>
            </a:r>
            <a:r>
              <a:rPr lang="en-US" dirty="0" err="1"/>
              <a:t>Qalam</a:t>
            </a:r>
            <a:r>
              <a:rPr lang="en-US" dirty="0"/>
              <a:t> 68:42)</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is Allah?</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a:t>Mu'awiya</a:t>
            </a:r>
            <a:r>
              <a:rPr lang="en-US" dirty="0"/>
              <a:t> </a:t>
            </a:r>
            <a:r>
              <a:rPr lang="en-US" dirty="0" err="1"/>
              <a:t>b</a:t>
            </a:r>
            <a:r>
              <a:rPr lang="en-US" dirty="0"/>
              <a:t>. al-</a:t>
            </a:r>
            <a:r>
              <a:rPr lang="en-US" dirty="0" err="1"/>
              <a:t>Hakam</a:t>
            </a:r>
            <a:r>
              <a:rPr lang="en-US" dirty="0"/>
              <a:t> said: I had a maid-servant who tended goats by the side of </a:t>
            </a:r>
            <a:r>
              <a:rPr lang="en-US" dirty="0" err="1"/>
              <a:t>Uhud</a:t>
            </a:r>
            <a:r>
              <a:rPr lang="en-US" dirty="0"/>
              <a:t> and </a:t>
            </a:r>
            <a:r>
              <a:rPr lang="en-US" dirty="0" err="1"/>
              <a:t>Jawwaniya</a:t>
            </a:r>
            <a:r>
              <a:rPr lang="en-US" dirty="0"/>
              <a:t>. One day I happened to pass that way and found that a wolf had carried a goat from her flock. I am after all a man from the posterity of Adam. I felt sorry as they (human beings) feel sorry. So I slapped her. I came to the Messenger of Allah (may peace be upon him) and felt (this act of mine) as something grievous I said: Messenger of Allah, should I not grant her freedom? He (the Holy Prophet) said: Bring her to me. So I brought her to him. He said to her: Where is Allah? She said: He is in the heaven. He said: Who am I? She said:</a:t>
            </a:r>
            <a:r>
              <a:rPr lang="en-US" dirty="0" smtClean="0"/>
              <a:t> You are the </a:t>
            </a:r>
            <a:r>
              <a:rPr lang="en-US" dirty="0"/>
              <a:t>Messenger of Allah. He said: Grant her freedom, she is a believing woman. (</a:t>
            </a:r>
            <a:r>
              <a:rPr lang="en-US" dirty="0" err="1"/>
              <a:t>Sahih</a:t>
            </a:r>
            <a:r>
              <a:rPr lang="en-US" dirty="0"/>
              <a:t> Muslim 4/1094)</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Heaven?</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It </a:t>
            </a:r>
            <a:r>
              <a:rPr lang="en-US" dirty="0"/>
              <a:t>means that Allah is above the Heavens, over and above His throne:</a:t>
            </a:r>
            <a:endParaRPr lang="en-US" dirty="0" smtClean="0"/>
          </a:p>
          <a:p>
            <a:pPr>
              <a:buNone/>
            </a:pPr>
            <a:endParaRPr lang="en-US" dirty="0" smtClean="0"/>
          </a:p>
          <a:p>
            <a:pPr lvl="1" algn="r"/>
            <a:r>
              <a:rPr lang="en-US" sz="5053" dirty="0" err="1" smtClean="0"/>
              <a:t>أَأَمِنتُم</a:t>
            </a:r>
            <a:r>
              <a:rPr lang="en-US" sz="5053" dirty="0" smtClean="0"/>
              <a:t> </a:t>
            </a:r>
            <a:r>
              <a:rPr lang="en-US" sz="5053" dirty="0" err="1" smtClean="0"/>
              <a:t>مَّن</a:t>
            </a:r>
            <a:r>
              <a:rPr lang="en-US" sz="5053" dirty="0" smtClean="0"/>
              <a:t> </a:t>
            </a:r>
            <a:r>
              <a:rPr lang="en-US" sz="5053" dirty="0" err="1" smtClean="0"/>
              <a:t>فِي</a:t>
            </a:r>
            <a:r>
              <a:rPr lang="en-US" sz="5053" dirty="0" smtClean="0"/>
              <a:t> </a:t>
            </a:r>
            <a:r>
              <a:rPr lang="en-US" sz="5053" dirty="0" err="1" smtClean="0"/>
              <a:t>السَّمَاءأَن</a:t>
            </a:r>
            <a:r>
              <a:rPr lang="en-US" sz="5053" dirty="0" smtClean="0"/>
              <a:t> </a:t>
            </a:r>
            <a:r>
              <a:rPr lang="en-US" sz="5053" dirty="0" err="1" smtClean="0"/>
              <a:t>يَخْسِفَ</a:t>
            </a:r>
            <a:r>
              <a:rPr lang="en-US" sz="5053" dirty="0" smtClean="0"/>
              <a:t> </a:t>
            </a:r>
            <a:r>
              <a:rPr lang="en-US" sz="5053" dirty="0" err="1" smtClean="0"/>
              <a:t>بِكُمُ</a:t>
            </a:r>
            <a:r>
              <a:rPr lang="en-US" sz="5053" dirty="0" smtClean="0"/>
              <a:t> </a:t>
            </a:r>
            <a:r>
              <a:rPr lang="en-US" sz="5053" dirty="0" err="1" smtClean="0"/>
              <a:t>الأَرْضَ</a:t>
            </a:r>
            <a:r>
              <a:rPr lang="en-US" sz="5053" dirty="0" smtClean="0"/>
              <a:t> </a:t>
            </a:r>
            <a:r>
              <a:rPr lang="en-US" sz="5053" dirty="0" err="1" smtClean="0"/>
              <a:t>فَإِذَا</a:t>
            </a:r>
            <a:r>
              <a:rPr lang="en-US" sz="5053" dirty="0" smtClean="0"/>
              <a:t> </a:t>
            </a:r>
            <a:r>
              <a:rPr lang="en-US" sz="5053" dirty="0" err="1" smtClean="0"/>
              <a:t>هِيَ</a:t>
            </a:r>
            <a:r>
              <a:rPr lang="en-US" sz="5053" dirty="0" smtClean="0"/>
              <a:t> </a:t>
            </a:r>
            <a:r>
              <a:rPr lang="en-US" sz="5053" dirty="0" err="1" smtClean="0"/>
              <a:t>تَمُورُ</a:t>
            </a:r>
            <a:endParaRPr lang="en-US" sz="2737" dirty="0" smtClean="0"/>
          </a:p>
          <a:p>
            <a:endParaRPr lang="en-US" dirty="0" smtClean="0"/>
          </a:p>
          <a:p>
            <a:r>
              <a:rPr lang="en-US" dirty="0"/>
              <a:t>Do you feel secure that He, Who is over the heaven (</a:t>
            </a:r>
            <a:r>
              <a:rPr lang="en-US" dirty="0" err="1"/>
              <a:t>Allâh</a:t>
            </a:r>
            <a:r>
              <a:rPr lang="en-US" dirty="0"/>
              <a:t>), will not cause the earth to sink with you, then behold it shakes (as in an earthquake)? (Al-</a:t>
            </a:r>
            <a:r>
              <a:rPr lang="en-US" dirty="0" err="1"/>
              <a:t>Mulk</a:t>
            </a:r>
            <a:r>
              <a:rPr lang="en-US" dirty="0"/>
              <a:t> 67:16)</a:t>
            </a:r>
            <a:endParaRPr lang="en-US" dirty="0" smtClean="0"/>
          </a:p>
          <a:p>
            <a:endParaRPr lang="en-US" dirty="0" smtClean="0"/>
          </a:p>
          <a:p>
            <a:pPr>
              <a:buNone/>
            </a:pPr>
            <a:r>
              <a:rPr lang="en-US" dirty="0"/>
              <a:t> </a:t>
            </a:r>
          </a:p>
          <a:p>
            <a:pPr>
              <a:buNone/>
            </a:pPr>
            <a:r>
              <a:rPr lang="en-US" dirty="0"/>
              <a:t> </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Heaven?</a:t>
            </a:r>
            <a:endParaRPr lang="en-US" dirty="0"/>
          </a:p>
        </p:txBody>
      </p:sp>
      <p:sp>
        <p:nvSpPr>
          <p:cNvPr id="3" name="Content Placeholder 2"/>
          <p:cNvSpPr>
            <a:spLocks noGrp="1"/>
          </p:cNvSpPr>
          <p:nvPr>
            <p:ph idx="1"/>
          </p:nvPr>
        </p:nvSpPr>
        <p:spPr/>
        <p:txBody>
          <a:bodyPr>
            <a:normAutofit fontScale="55000" lnSpcReduction="20000"/>
          </a:bodyPr>
          <a:lstStyle/>
          <a:p>
            <a:endParaRPr lang="en-US" dirty="0" smtClean="0"/>
          </a:p>
          <a:p>
            <a:pPr algn="r">
              <a:buNone/>
            </a:pPr>
            <a:r>
              <a:rPr lang="en-US" dirty="0" err="1" smtClean="0"/>
              <a:t>هُوَ</a:t>
            </a:r>
            <a:r>
              <a:rPr lang="en-US" dirty="0" smtClean="0"/>
              <a:t> </a:t>
            </a:r>
            <a:r>
              <a:rPr lang="en-US" dirty="0" err="1" smtClean="0"/>
              <a:t>الَّذِي</a:t>
            </a:r>
            <a:r>
              <a:rPr lang="en-US" dirty="0" smtClean="0"/>
              <a:t> </a:t>
            </a:r>
            <a:r>
              <a:rPr lang="en-US" dirty="0" err="1" smtClean="0"/>
              <a:t>خَلَقَ</a:t>
            </a:r>
            <a:r>
              <a:rPr lang="en-US" dirty="0" smtClean="0"/>
              <a:t> </a:t>
            </a:r>
            <a:r>
              <a:rPr lang="en-US" dirty="0" err="1" smtClean="0"/>
              <a:t>السَّمَاوَاتِ</a:t>
            </a:r>
            <a:r>
              <a:rPr lang="en-US" dirty="0" smtClean="0"/>
              <a:t> </a:t>
            </a:r>
            <a:r>
              <a:rPr lang="en-US" dirty="0" err="1" smtClean="0"/>
              <a:t>وَالْأَرْضَ</a:t>
            </a:r>
            <a:r>
              <a:rPr lang="en-US" dirty="0" smtClean="0"/>
              <a:t> </a:t>
            </a:r>
            <a:r>
              <a:rPr lang="en-US" dirty="0" err="1" smtClean="0"/>
              <a:t>فِي</a:t>
            </a:r>
            <a:r>
              <a:rPr lang="en-US" dirty="0" smtClean="0"/>
              <a:t> </a:t>
            </a:r>
            <a:r>
              <a:rPr lang="en-US" dirty="0" err="1" smtClean="0"/>
              <a:t>سِتَّةِ</a:t>
            </a:r>
            <a:r>
              <a:rPr lang="en-US" dirty="0" smtClean="0"/>
              <a:t> </a:t>
            </a:r>
            <a:r>
              <a:rPr lang="en-US" dirty="0" err="1" smtClean="0"/>
              <a:t>أَيَّامٍ</a:t>
            </a:r>
            <a:r>
              <a:rPr lang="en-US" dirty="0" smtClean="0"/>
              <a:t> </a:t>
            </a:r>
            <a:r>
              <a:rPr lang="en-US" dirty="0" err="1" smtClean="0"/>
              <a:t>ثُمَّ</a:t>
            </a:r>
            <a:r>
              <a:rPr lang="en-US" dirty="0" smtClean="0"/>
              <a:t> </a:t>
            </a:r>
            <a:r>
              <a:rPr lang="en-US" dirty="0" err="1" smtClean="0"/>
              <a:t>اسْتَوَى</a:t>
            </a:r>
            <a:r>
              <a:rPr lang="en-US" dirty="0" smtClean="0"/>
              <a:t> </a:t>
            </a:r>
            <a:r>
              <a:rPr lang="en-US" dirty="0" err="1" smtClean="0"/>
              <a:t>عَلَى</a:t>
            </a:r>
            <a:r>
              <a:rPr lang="en-US" dirty="0" smtClean="0"/>
              <a:t> </a:t>
            </a:r>
            <a:r>
              <a:rPr lang="en-US" dirty="0" err="1" smtClean="0"/>
              <a:t>الْعَرْشِ</a:t>
            </a:r>
            <a:r>
              <a:rPr lang="en-US" dirty="0" smtClean="0"/>
              <a:t> </a:t>
            </a:r>
            <a:r>
              <a:rPr lang="en-US" dirty="0" err="1" smtClean="0"/>
              <a:t>يَعْلَمُ</a:t>
            </a:r>
            <a:r>
              <a:rPr lang="en-US" dirty="0" smtClean="0"/>
              <a:t> </a:t>
            </a:r>
            <a:r>
              <a:rPr lang="en-US" dirty="0" err="1" smtClean="0"/>
              <a:t>مَا</a:t>
            </a:r>
            <a:r>
              <a:rPr lang="en-US" dirty="0" smtClean="0"/>
              <a:t> </a:t>
            </a:r>
            <a:r>
              <a:rPr lang="en-US" dirty="0" err="1" smtClean="0"/>
              <a:t>يَلِجُ</a:t>
            </a:r>
            <a:r>
              <a:rPr lang="en-US" dirty="0" smtClean="0"/>
              <a:t> </a:t>
            </a:r>
            <a:r>
              <a:rPr lang="en-US" dirty="0" err="1" smtClean="0"/>
              <a:t>فِي</a:t>
            </a:r>
            <a:r>
              <a:rPr lang="en-US" dirty="0" smtClean="0"/>
              <a:t> </a:t>
            </a:r>
            <a:r>
              <a:rPr lang="en-US" dirty="0" err="1" smtClean="0"/>
              <a:t>الْأَرْضِ</a:t>
            </a:r>
            <a:r>
              <a:rPr lang="en-US" dirty="0" smtClean="0"/>
              <a:t> </a:t>
            </a:r>
            <a:r>
              <a:rPr lang="en-US" dirty="0" err="1" smtClean="0"/>
              <a:t>وَمَا</a:t>
            </a:r>
            <a:r>
              <a:rPr lang="en-US" dirty="0" smtClean="0"/>
              <a:t> </a:t>
            </a:r>
            <a:r>
              <a:rPr lang="en-US" dirty="0" err="1" smtClean="0"/>
              <a:t>يَخْرُجُ</a:t>
            </a:r>
            <a:r>
              <a:rPr lang="en-US" dirty="0" smtClean="0"/>
              <a:t> </a:t>
            </a:r>
            <a:r>
              <a:rPr lang="en-US" dirty="0" err="1" smtClean="0"/>
              <a:t>مِنْهَا</a:t>
            </a:r>
            <a:r>
              <a:rPr lang="en-US" dirty="0" smtClean="0"/>
              <a:t> </a:t>
            </a:r>
            <a:r>
              <a:rPr lang="en-US" dirty="0" err="1" smtClean="0"/>
              <a:t>وَمَا</a:t>
            </a:r>
            <a:r>
              <a:rPr lang="en-US" dirty="0" smtClean="0"/>
              <a:t> </a:t>
            </a:r>
            <a:r>
              <a:rPr lang="en-US" dirty="0" err="1" smtClean="0"/>
              <a:t>يَنزِلُ</a:t>
            </a:r>
            <a:r>
              <a:rPr lang="en-US" dirty="0" smtClean="0"/>
              <a:t> </a:t>
            </a:r>
            <a:r>
              <a:rPr lang="en-US" dirty="0" err="1" smtClean="0"/>
              <a:t>مِنَ</a:t>
            </a:r>
            <a:r>
              <a:rPr lang="en-US" dirty="0" smtClean="0"/>
              <a:t> </a:t>
            </a:r>
            <a:r>
              <a:rPr lang="en-US" dirty="0" err="1" smtClean="0"/>
              <a:t>السَّمَاء</a:t>
            </a:r>
            <a:r>
              <a:rPr lang="en-US" dirty="0" smtClean="0"/>
              <a:t> </a:t>
            </a:r>
            <a:r>
              <a:rPr lang="en-US" dirty="0" err="1" smtClean="0"/>
              <a:t>وَمَا</a:t>
            </a:r>
            <a:r>
              <a:rPr lang="en-US" dirty="0" smtClean="0"/>
              <a:t> </a:t>
            </a:r>
            <a:r>
              <a:rPr lang="en-US" dirty="0" err="1" smtClean="0"/>
              <a:t>يَعْرُجُ</a:t>
            </a:r>
            <a:r>
              <a:rPr lang="en-US" dirty="0" smtClean="0"/>
              <a:t> </a:t>
            </a:r>
            <a:r>
              <a:rPr lang="en-US" dirty="0" err="1" smtClean="0"/>
              <a:t>فِيهَا</a:t>
            </a:r>
            <a:r>
              <a:rPr lang="en-US" dirty="0" smtClean="0"/>
              <a:t> </a:t>
            </a:r>
            <a:r>
              <a:rPr lang="en-US" dirty="0" err="1" smtClean="0"/>
              <a:t>وَهُوَ</a:t>
            </a:r>
            <a:r>
              <a:rPr lang="en-US" dirty="0" smtClean="0"/>
              <a:t> </a:t>
            </a:r>
            <a:r>
              <a:rPr lang="en-US" dirty="0" err="1" smtClean="0"/>
              <a:t>مَعَكُمْ</a:t>
            </a:r>
            <a:r>
              <a:rPr lang="en-US" dirty="0" smtClean="0"/>
              <a:t> </a:t>
            </a:r>
            <a:r>
              <a:rPr lang="en-US" dirty="0" err="1" smtClean="0"/>
              <a:t>أَيْنَ</a:t>
            </a:r>
            <a:r>
              <a:rPr lang="en-US" dirty="0" smtClean="0"/>
              <a:t> </a:t>
            </a:r>
            <a:r>
              <a:rPr lang="en-US" dirty="0" err="1" smtClean="0"/>
              <a:t>مَا</a:t>
            </a:r>
            <a:r>
              <a:rPr lang="en-US" dirty="0" smtClean="0"/>
              <a:t> </a:t>
            </a:r>
            <a:r>
              <a:rPr lang="en-US" dirty="0" err="1" smtClean="0"/>
              <a:t>كُنتُمْ</a:t>
            </a:r>
            <a:r>
              <a:rPr lang="en-US" dirty="0" smtClean="0"/>
              <a:t> </a:t>
            </a:r>
            <a:r>
              <a:rPr lang="en-US" dirty="0" err="1" smtClean="0"/>
              <a:t>وَاللَّهُ</a:t>
            </a:r>
            <a:r>
              <a:rPr lang="en-US" dirty="0" smtClean="0"/>
              <a:t> </a:t>
            </a:r>
            <a:r>
              <a:rPr lang="en-US" dirty="0" err="1" smtClean="0"/>
              <a:t>بِمَا</a:t>
            </a:r>
            <a:r>
              <a:rPr lang="en-US" dirty="0" smtClean="0"/>
              <a:t> </a:t>
            </a:r>
            <a:r>
              <a:rPr lang="en-US" dirty="0" err="1" smtClean="0"/>
              <a:t>تَعْمَلُونَ</a:t>
            </a:r>
            <a:r>
              <a:rPr lang="en-US" dirty="0" smtClean="0"/>
              <a:t> </a:t>
            </a:r>
            <a:r>
              <a:rPr lang="en-US" dirty="0" err="1" smtClean="0"/>
              <a:t>بَصِيرٌ</a:t>
            </a:r>
            <a:endParaRPr lang="en-US" dirty="0" smtClean="0"/>
          </a:p>
          <a:p>
            <a:pPr>
              <a:buNone/>
            </a:pPr>
            <a:endParaRPr lang="en-US" dirty="0" smtClean="0"/>
          </a:p>
          <a:p>
            <a:r>
              <a:rPr lang="en-US" dirty="0" smtClean="0"/>
              <a:t>He it is Who created the heavens and the earth in six Days and then </a:t>
            </a:r>
            <a:r>
              <a:rPr lang="en-US" dirty="0" err="1" smtClean="0"/>
              <a:t>Istawa</a:t>
            </a:r>
            <a:r>
              <a:rPr lang="en-US" dirty="0" smtClean="0"/>
              <a:t> </a:t>
            </a:r>
            <a:r>
              <a:rPr lang="en-US" dirty="0" smtClean="0"/>
              <a:t>(rose over) the Throne (in a manner that suits His Majesty). He knows what goes into the earth and what comes forth from it, what descends from the heaven and what ascends thereto. And He is with you (by His Knowledge) </a:t>
            </a:r>
            <a:r>
              <a:rPr lang="en-US" dirty="0" err="1" smtClean="0"/>
              <a:t>wheresoever</a:t>
            </a:r>
            <a:r>
              <a:rPr lang="en-US" dirty="0" smtClean="0"/>
              <a:t> you may be. And </a:t>
            </a:r>
            <a:r>
              <a:rPr lang="en-US" dirty="0" smtClean="0"/>
              <a:t>Allah </a:t>
            </a:r>
            <a:r>
              <a:rPr lang="en-US" dirty="0" smtClean="0"/>
              <a:t>is the All-Seer of what you do. (Al-</a:t>
            </a:r>
            <a:r>
              <a:rPr lang="en-US" dirty="0" err="1" smtClean="0"/>
              <a:t>Hadid</a:t>
            </a:r>
            <a:r>
              <a:rPr lang="en-US" dirty="0" smtClean="0"/>
              <a:t> 57:4)</a:t>
            </a:r>
          </a:p>
          <a:p>
            <a:endParaRPr lang="en-US" dirty="0" smtClean="0"/>
          </a:p>
          <a:p>
            <a:pPr>
              <a:buNone/>
            </a:pPr>
            <a:r>
              <a:rPr lang="en-US" dirty="0"/>
              <a:t> </a:t>
            </a:r>
          </a:p>
          <a:p>
            <a:pPr>
              <a:buNone/>
            </a:pPr>
            <a:r>
              <a:rPr lang="en-US" dirty="0"/>
              <a:t> </a:t>
            </a:r>
          </a:p>
        </p:txBody>
      </p:sp>
    </p:spTree>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fusion">
  <a:themeElements>
    <a:clrScheme name="Infusion">
      <a:dk1>
        <a:sysClr val="windowText" lastClr="000000"/>
      </a:dk1>
      <a:lt1>
        <a:sysClr val="window" lastClr="FFFFFF"/>
      </a:lt1>
      <a:dk2>
        <a:srgbClr val="2F1F58"/>
      </a:dk2>
      <a:lt2>
        <a:srgbClr val="B7A9E0"/>
      </a:lt2>
      <a:accent1>
        <a:srgbClr val="8C73D0"/>
      </a:accent1>
      <a:accent2>
        <a:srgbClr val="C2E8C4"/>
      </a:accent2>
      <a:accent3>
        <a:srgbClr val="C5A6E8"/>
      </a:accent3>
      <a:accent4>
        <a:srgbClr val="B45EC7"/>
      </a:accent4>
      <a:accent5>
        <a:srgbClr val="9FDAFB"/>
      </a:accent5>
      <a:accent6>
        <a:srgbClr val="95C5B0"/>
      </a:accent6>
      <a:hlink>
        <a:srgbClr val="744AE0"/>
      </a:hlink>
      <a:folHlink>
        <a:srgbClr val="8D8AD1"/>
      </a:folHlink>
    </a:clrScheme>
    <a:fontScheme name="Infusion">
      <a:majorFont>
        <a:latin typeface="Mistral"/>
        <a:ea typeface=""/>
        <a:cs typeface=""/>
        <a:font script="Jpan" typeface="ＭＳ Ｐ明朝"/>
      </a:majorFont>
      <a:minorFont>
        <a:latin typeface="Candara"/>
        <a:ea typeface=""/>
        <a:cs typeface=""/>
        <a:font script="Jpan" typeface="メイリオ"/>
      </a:minorFont>
    </a:fontScheme>
    <a:fmtScheme name="Infusion">
      <a:fillStyleLst>
        <a:solidFill>
          <a:schemeClr val="phClr"/>
        </a:solidFill>
        <a:blipFill rotWithShape="1">
          <a:blip xmlns:r="http://schemas.openxmlformats.org/officeDocument/2006/relationships" r:embed="rId1">
            <a:duotone>
              <a:schemeClr val="phClr">
                <a:shade val="70000"/>
                <a:satMod val="120000"/>
              </a:schemeClr>
              <a:schemeClr val="phClr">
                <a:tint val="70000"/>
                <a:satMod val="300000"/>
                <a:lumMod val="125000"/>
              </a:schemeClr>
            </a:duotone>
          </a:blip>
          <a:tile tx="0" ty="0" sx="50000" sy="50000" flip="none" algn="tl"/>
        </a:blipFill>
        <a:blipFill rotWithShape="1">
          <a:blip xmlns:r="http://schemas.openxmlformats.org/officeDocument/2006/relationships" r:embed="rId2">
            <a:duotone>
              <a:schemeClr val="phClr">
                <a:shade val="70000"/>
                <a:satMod val="120000"/>
              </a:schemeClr>
              <a:schemeClr val="phClr">
                <a:tint val="70000"/>
                <a:satMod val="135000"/>
              </a:schemeClr>
            </a:duotone>
          </a:blip>
          <a:tile tx="0" ty="0" sx="40000" sy="40000" flip="none" algn="tl"/>
        </a:blipFill>
      </a:fillStyleLst>
      <a:lnStyleLst>
        <a:ln w="38100" cap="flat" cmpd="sng" algn="ctr">
          <a:solidFill>
            <a:schemeClr val="phClr">
              <a:alpha val="70000"/>
              <a:satMod val="105000"/>
            </a:schemeClr>
          </a:solidFill>
          <a:prstDash val="solid"/>
          <a:miter/>
        </a:ln>
        <a:ln w="50800" cap="flat" cmpd="sng" algn="ctr">
          <a:solidFill>
            <a:schemeClr val="phClr">
              <a:alpha val="50000"/>
            </a:schemeClr>
          </a:solidFill>
          <a:prstDash val="solid"/>
          <a:miter/>
        </a:ln>
        <a:ln w="88900" cap="flat" cmpd="sng" algn="ctr">
          <a:solidFill>
            <a:schemeClr val="phClr">
              <a:alpha val="40000"/>
            </a:schemeClr>
          </a:solidFill>
          <a:prstDash val="solid"/>
          <a:miter/>
        </a:ln>
      </a:lnStyleLst>
      <a:effectStyleLst>
        <a:effectStyle>
          <a:effectLst/>
        </a:effectStyle>
        <a:effectStyle>
          <a:effectLst>
            <a:outerShdw blurRad="38100" dist="25400" dir="5400000" rotWithShape="0">
              <a:srgbClr val="000000">
                <a:alpha val="50000"/>
              </a:srgbClr>
            </a:outerShdw>
          </a:effectLst>
        </a:effectStyle>
        <a:effectStyle>
          <a:effectLst>
            <a:innerShdw blurRad="190500" dir="13500000">
              <a:srgbClr val="000000">
                <a:alpha val="50000"/>
              </a:srgbClr>
            </a:innerShdw>
            <a:outerShdw blurRad="38100" dist="25400" dir="5400000" rotWithShape="0">
              <a:srgbClr val="000000">
                <a:alpha val="50000"/>
              </a:srgbClr>
            </a:outerShdw>
          </a:effectLst>
        </a:effectStyle>
      </a:effectStyleLst>
      <a:bgFillStyleLst>
        <a:blipFill rotWithShape="1">
          <a:blip xmlns:r="http://schemas.openxmlformats.org/officeDocument/2006/relationships" r:embed="rId3">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4">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5">
            <a:duotone>
              <a:schemeClr val="phClr">
                <a:shade val="70000"/>
                <a:satMod val="500000"/>
                <a:lumMod val="50000"/>
              </a:schemeClr>
              <a:schemeClr val="phClr">
                <a:satMod val="800000"/>
                <a:lumMod val="2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Infusion.thmx</Template>
  <TotalTime>46</TotalTime>
  <Words>1800</Words>
  <Application>Microsoft Macintosh PowerPoint</Application>
  <PresentationFormat>On-screen Show (4:3)</PresentationFormat>
  <Paragraphs>89</Paragraphs>
  <Slides>17</Slides>
  <Notes>0</Notes>
  <HiddenSlides>0</HiddenSlides>
  <MMClips>0</MMClips>
  <ScaleCrop>false</ScaleCrop>
  <HeadingPairs>
    <vt:vector size="4" baseType="variant">
      <vt:variant>
        <vt:lpstr>Design Template</vt:lpstr>
      </vt:variant>
      <vt:variant>
        <vt:i4>1</vt:i4>
      </vt:variant>
      <vt:variant>
        <vt:lpstr>Slide Titles</vt:lpstr>
      </vt:variant>
      <vt:variant>
        <vt:i4>17</vt:i4>
      </vt:variant>
    </vt:vector>
  </HeadingPairs>
  <TitlesOfParts>
    <vt:vector size="18" baseType="lpstr">
      <vt:lpstr>Infusion</vt:lpstr>
      <vt:lpstr>Believing in Allah</vt:lpstr>
      <vt:lpstr>Can Humans Ever See Allah?</vt:lpstr>
      <vt:lpstr>Can Humans Ever See Allah?</vt:lpstr>
      <vt:lpstr>What Does Allah Look Like?</vt:lpstr>
      <vt:lpstr>What Does Allah Look Like?</vt:lpstr>
      <vt:lpstr>What Does Allah Look Like?</vt:lpstr>
      <vt:lpstr>Understanding Allah’s Physical Characteristics within Context</vt:lpstr>
      <vt:lpstr>Allah has a Face</vt:lpstr>
      <vt:lpstr>Allah has a Face</vt:lpstr>
      <vt:lpstr>Allah has two Hands</vt:lpstr>
      <vt:lpstr>Allah has two Hands</vt:lpstr>
      <vt:lpstr>Does Allah have Fingers?</vt:lpstr>
      <vt:lpstr>Does Allah have Feet?</vt:lpstr>
      <vt:lpstr>Allah has a Shin</vt:lpstr>
      <vt:lpstr>Where is Allah?</vt:lpstr>
      <vt:lpstr>In Heaven?</vt:lpstr>
      <vt:lpstr>In Heaven?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Believing in Allah</dc:title>
  <dc:creator>Omar Zia</dc:creator>
  <cp:lastModifiedBy>Omar Zia</cp:lastModifiedBy>
  <cp:revision>4</cp:revision>
  <cp:lastPrinted>2010-03-25T05:39:23Z</cp:lastPrinted>
  <dcterms:created xsi:type="dcterms:W3CDTF">2010-03-25T05:10:12Z</dcterms:created>
  <dcterms:modified xsi:type="dcterms:W3CDTF">2010-03-25T05:39:59Z</dcterms:modified>
</cp:coreProperties>
</file>