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23.xml" ContentType="application/vnd.openxmlformats-officedocument.presentationml.slide+xml"/>
  <Override PartName="/ppt/slides/slide16.xml" ContentType="application/vnd.openxmlformats-officedocument.presentationml.slide+xml"/>
  <Override PartName="/ppt/slideLayouts/slideLayout13.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14.xml" ContentType="application/vnd.openxmlformats-officedocument.presentationml.slideLayout+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handoutMasterIdLst>
    <p:handoutMasterId r:id="rId31"/>
  </p:handoutMasterIdLst>
  <p:sldIdLst>
    <p:sldId id="256" r:id="rId2"/>
    <p:sldId id="257" r:id="rId3"/>
    <p:sldId id="258" r:id="rId4"/>
    <p:sldId id="259" r:id="rId5"/>
    <p:sldId id="260" r:id="rId6"/>
    <p:sldId id="261" r:id="rId7"/>
    <p:sldId id="262" r:id="rId8"/>
    <p:sldId id="282" r:id="rId9"/>
    <p:sldId id="263" r:id="rId10"/>
    <p:sldId id="264" r:id="rId11"/>
    <p:sldId id="284" r:id="rId12"/>
    <p:sldId id="265" r:id="rId13"/>
    <p:sldId id="283"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6"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39" d="100"/>
          <a:sy n="139" d="100"/>
        </p:scale>
        <p:origin x="-20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F484FEC-08BC-F947-B5FA-BFE4118CBDEE}" type="datetimeFigureOut">
              <a:rPr lang="en-US" smtClean="0"/>
              <a:t>3/25/10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89B1B76-CEE0-3D40-A612-9C3FE293FC05}"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grpSp>
        <p:nvGrpSpPr>
          <p:cNvPr id="6" name="Group 10"/>
          <p:cNvGrpSpPr/>
          <p:nvPr/>
        </p:nvGrpSpPr>
        <p:grpSpPr>
          <a:xfrm>
            <a:off x="-1" y="3379694"/>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5" name="Snip Single Corner Rectangle 14"/>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Teardrop 12"/>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CA"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8F2CF751-0A3A-7C4B-A337-EB44F4A7BBC0}" type="datetimeFigureOut">
              <a:rPr lang="en-US" smtClean="0"/>
              <a:pPr/>
              <a:t>3/25/10</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8F2CF751-0A3A-7C4B-A337-EB44F4A7BBC0}"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41E404-967C-F748-B7C9-ED069FE480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spTree>
      <p:nvGrpSpPr>
        <p:cNvPr id="1" name=""/>
        <p:cNvGrpSpPr/>
        <p:nvPr/>
      </p:nvGrpSpPr>
      <p:grpSpPr>
        <a:xfrm>
          <a:off x="0" y="0"/>
          <a:ext cx="0" cy="0"/>
          <a:chOff x="0" y="0"/>
          <a:chExt cx="0" cy="0"/>
        </a:xfrm>
      </p:grpSpPr>
      <p:grpSp>
        <p:nvGrpSpPr>
          <p:cNvPr id="6" name="Group 14"/>
          <p:cNvGrpSpPr/>
          <p:nvPr/>
        </p:nvGrpSpPr>
        <p:grpSpPr>
          <a:xfrm>
            <a:off x="-1" y="3379694"/>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7" name="Snip Single Corner Rectangle 16"/>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8" name="Straight Connector 17"/>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Teardrop 15"/>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CA"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8F2CF751-0A3A-7C4B-A337-EB44F4A7BBC0}" type="datetimeFigureOut">
              <a:rPr lang="en-US" smtClean="0"/>
              <a:pPr/>
              <a:t>3/25/10</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
        <p:nvSpPr>
          <p:cNvPr id="12" name="Picture Placeholder 11"/>
          <p:cNvSpPr>
            <a:spLocks noGrp="1"/>
          </p:cNvSpPr>
          <p:nvPr>
            <p:ph type="pic" sz="quarter" idx="12"/>
          </p:nvPr>
        </p:nvSpPr>
        <p:spPr>
          <a:xfrm>
            <a:off x="0" y="676835"/>
            <a:ext cx="7543800" cy="2587752"/>
          </a:xfrm>
          <a:effectLst>
            <a:outerShdw blurRad="50800" dist="63500" dir="2700000" algn="tl" rotWithShape="0">
              <a:prstClr val="black">
                <a:alpha val="50000"/>
              </a:prstClr>
            </a:outerShdw>
          </a:effectLst>
        </p:spPr>
        <p:txBody>
          <a:bodyPr>
            <a:normAutofit/>
          </a:bodyPr>
          <a:lstStyle>
            <a:lvl1pPr marL="0" indent="0">
              <a:buNone/>
              <a:defRPr sz="1800"/>
            </a:lvl1pPr>
          </a:lstStyle>
          <a:p>
            <a:r>
              <a:rPr lang="en-CA"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grpSp>
        <p:nvGrpSpPr>
          <p:cNvPr id="6" name="Group 6"/>
          <p:cNvGrpSpPr/>
          <p:nvPr/>
        </p:nvGrpSpPr>
        <p:grpSpPr>
          <a:xfrm flipH="1">
            <a:off x="1600199" y="2126877"/>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0" name="Snip Single Corner Rectangle 9"/>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 name="Teardrop 8"/>
            <p:cNvSpPr/>
            <p:nvPr/>
          </p:nvSpPr>
          <p:spPr>
            <a:xfrm flipH="1">
              <a:off x="22859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1736105" y="2653553"/>
            <a:ext cx="5870448" cy="14721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tx1">
                    <a:lumMod val="90000"/>
                    <a:lumOff val="10000"/>
                  </a:schemeClr>
                </a:solidFill>
                <a:latin typeface="+mj-lt"/>
                <a:ea typeface="+mj-ea"/>
                <a:cs typeface="+mj-cs"/>
              </a:defRPr>
            </a:lvl1pPr>
          </a:lstStyle>
          <a:p>
            <a:r>
              <a:rPr lang="en-CA" smtClean="0"/>
              <a:t>Click to edit Master title style</a:t>
            </a:r>
            <a:endParaRPr/>
          </a:p>
        </p:txBody>
      </p:sp>
      <p:sp>
        <p:nvSpPr>
          <p:cNvPr id="3" name="Text Placeholder 2"/>
          <p:cNvSpPr>
            <a:spLocks noGrp="1"/>
          </p:cNvSpPr>
          <p:nvPr>
            <p:ph type="body" idx="1"/>
          </p:nvPr>
        </p:nvSpPr>
        <p:spPr>
          <a:xfrm>
            <a:off x="1736105" y="4134881"/>
            <a:ext cx="5870448" cy="576072"/>
          </a:xfrm>
        </p:spPr>
        <p:txBody>
          <a:bodyPr vert="horz" lIns="91440" tIns="45720" rIns="91440" bIns="45720" rtlCol="0">
            <a:normAutofit/>
          </a:bodyPr>
          <a:lstStyle>
            <a:lvl1pPr marL="0" indent="0" algn="l" defTabSz="914400" rtl="0" eaLnBrk="1" latinLnBrk="0" hangingPunct="1">
              <a:spcBef>
                <a:spcPts val="300"/>
              </a:spcBef>
              <a:buClr>
                <a:schemeClr val="accent1"/>
              </a:buClr>
              <a:buSzPct val="90000"/>
              <a:buFont typeface="Wingdings 2" pitchFamily="18" charset="2"/>
              <a:buNone/>
              <a:defRPr sz="1400" kern="1200">
                <a:solidFill>
                  <a:schemeClr val="tx1">
                    <a:lumMod val="90000"/>
                    <a:lumOff val="10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5" name="Footer Placeholder 4"/>
          <p:cNvSpPr>
            <a:spLocks noGrp="1"/>
          </p:cNvSpPr>
          <p:nvPr>
            <p:ph type="ftr" sz="quarter" idx="11"/>
          </p:nvPr>
        </p:nvSpPr>
        <p:spPr>
          <a:xfrm rot="16200000">
            <a:off x="8033590" y="3475037"/>
            <a:ext cx="1828801" cy="365125"/>
          </a:xfrm>
        </p:spPr>
        <p:txBody>
          <a:bodyPr vert="horz" lIns="91440" tIns="0" rIns="91440" bIns="0" rtlCol="0" anchor="t" anchorCtr="0"/>
          <a:lstStyle>
            <a:lvl1pPr marL="0" algn="l" defTabSz="914400" rtl="0" eaLnBrk="1" latinLnBrk="0" hangingPunct="1">
              <a:defRPr sz="1100" b="1" kern="1200">
                <a:solidFill>
                  <a:schemeClr val="bg1">
                    <a:lumMod val="75000"/>
                  </a:schemeClr>
                </a:solidFill>
                <a:latin typeface="+mn-lt"/>
                <a:ea typeface="+mn-ea"/>
                <a:cs typeface="+mn-cs"/>
              </a:defRPr>
            </a:lvl1pPr>
          </a:lstStyle>
          <a:p>
            <a:endParaRPr lang="en-US"/>
          </a:p>
        </p:txBody>
      </p:sp>
      <p:sp>
        <p:nvSpPr>
          <p:cNvPr id="4" name="Date Placeholder 3"/>
          <p:cNvSpPr>
            <a:spLocks noGrp="1"/>
          </p:cNvSpPr>
          <p:nvPr>
            <p:ph type="dt" sz="half" idx="10"/>
          </p:nvPr>
        </p:nvSpPr>
        <p:spPr>
          <a:xfrm rot="16200000">
            <a:off x="7658009" y="3475037"/>
            <a:ext cx="1828800" cy="365125"/>
          </a:xfrm>
        </p:spPr>
        <p:txBody>
          <a:bodyPr vert="horz" lIns="91440" tIns="0" rIns="91440" bIns="0" rtlCol="0" anchor="b" anchorCtr="0"/>
          <a:lstStyle>
            <a:lvl1pPr marL="0" algn="l" defTabSz="914400" rtl="0" eaLnBrk="1" latinLnBrk="0" hangingPunct="1">
              <a:defRPr sz="1400" b="1" kern="1200">
                <a:solidFill>
                  <a:schemeClr val="bg1">
                    <a:lumMod val="50000"/>
                  </a:schemeClr>
                </a:solidFill>
                <a:latin typeface="+mn-lt"/>
                <a:ea typeface="+mn-ea"/>
                <a:cs typeface="+mn-cs"/>
              </a:defRPr>
            </a:lvl1pPr>
          </a:lstStyle>
          <a:p>
            <a:fld id="{8F2CF751-0A3A-7C4B-A337-EB44F4A7BBC0}" type="datetimeFigureOut">
              <a:rPr lang="en-US" smtClean="0"/>
              <a:pPr/>
              <a:t>3/25/10</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11" name="Snip Diagonal Corner Rectangle 10"/>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Snip Diagonal Corner Rectangle 11"/>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p>
            <a:r>
              <a:rPr lang="en-CA" smtClean="0"/>
              <a:t>Click to edit Master title style</a:t>
            </a:r>
            <a:endParaRPr/>
          </a:p>
        </p:txBody>
      </p:sp>
      <p:sp>
        <p:nvSpPr>
          <p:cNvPr id="3" name="Content Placeholder 2"/>
          <p:cNvSpPr>
            <a:spLocks noGrp="1"/>
          </p:cNvSpPr>
          <p:nvPr>
            <p:ph sz="half" idx="1"/>
          </p:nvPr>
        </p:nvSpPr>
        <p:spPr>
          <a:xfrm>
            <a:off x="77946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Content Placeholder 3"/>
          <p:cNvSpPr>
            <a:spLocks noGrp="1"/>
          </p:cNvSpPr>
          <p:nvPr>
            <p:ph sz="half" idx="2"/>
          </p:nvPr>
        </p:nvSpPr>
        <p:spPr>
          <a:xfrm>
            <a:off x="470535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Date Placeholder 4"/>
          <p:cNvSpPr>
            <a:spLocks noGrp="1"/>
          </p:cNvSpPr>
          <p:nvPr>
            <p:ph type="dt" sz="half" idx="10"/>
          </p:nvPr>
        </p:nvSpPr>
        <p:spPr/>
        <p:txBody>
          <a:bodyPr/>
          <a:lstStyle/>
          <a:p>
            <a:fld id="{8F2CF751-0A3A-7C4B-A337-EB44F4A7BBC0}" type="datetimeFigureOut">
              <a:rPr lang="en-US" smtClean="0"/>
              <a:pPr/>
              <a:t>3/25/10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41E404-967C-F748-B7C9-ED069FE480C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12" name="Snip Diagonal Corner Rectangle 11"/>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Snip Diagonal Corner Rectangle 12"/>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779463"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779463"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Text Placeholder 4"/>
          <p:cNvSpPr>
            <a:spLocks noGrp="1"/>
          </p:cNvSpPr>
          <p:nvPr>
            <p:ph type="body" sz="quarter" idx="3"/>
          </p:nvPr>
        </p:nvSpPr>
        <p:spPr>
          <a:xfrm>
            <a:off x="4705351"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05351"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7" name="Date Placeholder 6"/>
          <p:cNvSpPr>
            <a:spLocks noGrp="1"/>
          </p:cNvSpPr>
          <p:nvPr>
            <p:ph type="dt" sz="half" idx="10"/>
          </p:nvPr>
        </p:nvSpPr>
        <p:spPr/>
        <p:txBody>
          <a:bodyPr/>
          <a:lstStyle/>
          <a:p>
            <a:fld id="{8F2CF751-0A3A-7C4B-A337-EB44F4A7BBC0}" type="datetimeFigureOut">
              <a:rPr lang="en-US" smtClean="0"/>
              <a:pPr/>
              <a:t>3/25/10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41E404-967C-F748-B7C9-ED069FE480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8F2CF751-0A3A-7C4B-A337-EB44F4A7BBC0}" type="datetimeFigureOut">
              <a:rPr lang="en-US" smtClean="0"/>
              <a:pPr/>
              <a:t>3/25/10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41E404-967C-F748-B7C9-ED069FE480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6" name="Snip Diagonal Corner Rectangle 5"/>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8F2CF751-0A3A-7C4B-A337-EB44F4A7BBC0}" type="datetimeFigureOut">
              <a:rPr lang="en-US" smtClean="0"/>
              <a:pPr/>
              <a:t>3/25/10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41E404-967C-F748-B7C9-ED069FE480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228600" y="228600"/>
            <a:ext cx="4251960" cy="6387352"/>
            <a:chOff x="228600" y="228600"/>
            <a:chExt cx="4251960" cy="6387352"/>
          </a:xfrm>
        </p:grpSpPr>
        <p:sp>
          <p:nvSpPr>
            <p:cNvPr id="13" name="Snip Diagonal Corner Rectangle 12"/>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ardrop 13"/>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5" name="Snip Diagonal Corner Rectangle 14"/>
          <p:cNvSpPr/>
          <p:nvPr/>
        </p:nvSpPr>
        <p:spPr>
          <a:xfrm flipV="1">
            <a:off x="46482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25780" y="2177303"/>
            <a:ext cx="3657600" cy="1162050"/>
          </a:xfrm>
        </p:spPr>
        <p:txBody>
          <a:bodyPr anchor="b">
            <a:normAutofit/>
          </a:bodyPr>
          <a:lstStyle>
            <a:lvl1pPr algn="l">
              <a:defRPr sz="3000" b="0">
                <a:solidFill>
                  <a:schemeClr val="accent1"/>
                </a:solidFill>
              </a:defRPr>
            </a:lvl1pPr>
          </a:lstStyle>
          <a:p>
            <a:r>
              <a:rPr lang="en-CA" smtClean="0"/>
              <a:t>Click to edit Master title style</a:t>
            </a:r>
            <a:endParaRPr/>
          </a:p>
        </p:txBody>
      </p:sp>
      <p:sp>
        <p:nvSpPr>
          <p:cNvPr id="3" name="Content Placeholder 2"/>
          <p:cNvSpPr>
            <a:spLocks noGrp="1"/>
          </p:cNvSpPr>
          <p:nvPr>
            <p:ph idx="1"/>
          </p:nvPr>
        </p:nvSpPr>
        <p:spPr>
          <a:xfrm>
            <a:off x="4945380" y="609600"/>
            <a:ext cx="3657600" cy="5334000"/>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Text Placeholder 3"/>
          <p:cNvSpPr>
            <a:spLocks noGrp="1"/>
          </p:cNvSpPr>
          <p:nvPr>
            <p:ph type="body" sz="half" idx="2"/>
          </p:nvPr>
        </p:nvSpPr>
        <p:spPr>
          <a:xfrm>
            <a:off x="525780" y="3352799"/>
            <a:ext cx="3657600" cy="2590801"/>
          </a:xfrm>
        </p:spPr>
        <p:txBody>
          <a:bodyPr>
            <a:normAutofit/>
          </a:bodyPr>
          <a:lstStyle>
            <a:lvl1pPr marL="0" indent="0">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a:xfrm>
            <a:off x="762000" y="6297706"/>
            <a:ext cx="1295400" cy="365125"/>
          </a:xfrm>
        </p:spPr>
        <p:txBody>
          <a:bodyPr/>
          <a:lstStyle/>
          <a:p>
            <a:fld id="{8F2CF751-0A3A-7C4B-A337-EB44F4A7BBC0}" type="datetimeFigureOut">
              <a:rPr lang="en-US" smtClean="0"/>
              <a:pPr/>
              <a:t>3/25/10</a:t>
            </a:fld>
            <a:endParaRPr lang="en-US"/>
          </a:p>
        </p:txBody>
      </p:sp>
      <p:sp>
        <p:nvSpPr>
          <p:cNvPr id="6" name="Footer Placeholder 5"/>
          <p:cNvSpPr>
            <a:spLocks noGrp="1"/>
          </p:cNvSpPr>
          <p:nvPr>
            <p:ph type="ftr" sz="quarter" idx="11"/>
          </p:nvPr>
        </p:nvSpPr>
        <p:spPr>
          <a:xfrm>
            <a:off x="2057400" y="6297706"/>
            <a:ext cx="2339788" cy="365125"/>
          </a:xfrm>
        </p:spPr>
        <p:txBody>
          <a:bodyPr/>
          <a:lstStyle/>
          <a:p>
            <a:endParaRPr lang="en-US"/>
          </a:p>
        </p:txBody>
      </p:sp>
      <p:sp>
        <p:nvSpPr>
          <p:cNvPr id="7" name="Slide Number Placeholder 6"/>
          <p:cNvSpPr>
            <a:spLocks noGrp="1"/>
          </p:cNvSpPr>
          <p:nvPr>
            <p:ph type="sldNum" sz="quarter" idx="12"/>
          </p:nvPr>
        </p:nvSpPr>
        <p:spPr>
          <a:xfrm>
            <a:off x="304800" y="6297706"/>
            <a:ext cx="443753" cy="365125"/>
          </a:xfrm>
        </p:spPr>
        <p:txBody>
          <a:bodyPr/>
          <a:lstStyle>
            <a:lvl1pPr algn="l">
              <a:defRPr/>
            </a:lvl1pPr>
          </a:lstStyle>
          <a:p>
            <a:fld id="{8041E404-967C-F748-B7C9-ED069FE480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grpSp>
        <p:nvGrpSpPr>
          <p:cNvPr id="8" name="Group 10"/>
          <p:cNvGrpSpPr/>
          <p:nvPr/>
        </p:nvGrpSpPr>
        <p:grpSpPr>
          <a:xfrm>
            <a:off x="228600" y="228600"/>
            <a:ext cx="4251960" cy="6387352"/>
            <a:chOff x="228600" y="228600"/>
            <a:chExt cx="4251960" cy="6387352"/>
          </a:xfrm>
        </p:grpSpPr>
        <p:sp>
          <p:nvSpPr>
            <p:cNvPr id="12" name="Snip Diagonal Corner Rectangle 11"/>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Teardrop 12"/>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2176272"/>
            <a:ext cx="3657600" cy="1161288"/>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flipH="1">
            <a:off x="4654475" y="228600"/>
            <a:ext cx="4251960" cy="6391656"/>
          </a:xfrm>
          <a:prstGeom prst="snip2DiagRect">
            <a:avLst>
              <a:gd name="adj1" fmla="val 0"/>
              <a:gd name="adj2" fmla="val 4017"/>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Click icon to add picture</a:t>
            </a:r>
            <a:endParaRPr/>
          </a:p>
        </p:txBody>
      </p:sp>
      <p:sp>
        <p:nvSpPr>
          <p:cNvPr id="4" name="Text Placeholder 3"/>
          <p:cNvSpPr>
            <a:spLocks noGrp="1"/>
          </p:cNvSpPr>
          <p:nvPr>
            <p:ph type="body" sz="half" idx="2"/>
          </p:nvPr>
        </p:nvSpPr>
        <p:spPr>
          <a:xfrm>
            <a:off x="530352" y="3342401"/>
            <a:ext cx="3657600" cy="2595282"/>
          </a:xfrm>
        </p:spPr>
        <p:txBody>
          <a:bodyPr>
            <a:normAutofit/>
          </a:bodyPr>
          <a:lstStyle>
            <a:lvl1pPr marL="0" indent="0">
              <a:lnSpc>
                <a:spcPct val="110000"/>
              </a:lnSpc>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a:xfrm>
            <a:off x="758952" y="6300216"/>
            <a:ext cx="1298448" cy="365125"/>
          </a:xfrm>
        </p:spPr>
        <p:txBody>
          <a:bodyPr/>
          <a:lstStyle/>
          <a:p>
            <a:fld id="{8F2CF751-0A3A-7C4B-A337-EB44F4A7BBC0}" type="datetimeFigureOut">
              <a:rPr lang="en-US" smtClean="0"/>
              <a:pPr/>
              <a:t>3/25/10</a:t>
            </a:fld>
            <a:endParaRPr lang="en-US"/>
          </a:p>
        </p:txBody>
      </p:sp>
      <p:sp>
        <p:nvSpPr>
          <p:cNvPr id="6" name="Footer Placeholder 5"/>
          <p:cNvSpPr>
            <a:spLocks noGrp="1"/>
          </p:cNvSpPr>
          <p:nvPr>
            <p:ph type="ftr" sz="quarter" idx="11"/>
          </p:nvPr>
        </p:nvSpPr>
        <p:spPr>
          <a:xfrm>
            <a:off x="2057400" y="6300216"/>
            <a:ext cx="2340864" cy="365125"/>
          </a:xfrm>
        </p:spPr>
        <p:txBody>
          <a:bodyPr/>
          <a:lstStyle/>
          <a:p>
            <a:endParaRPr lang="en-US"/>
          </a:p>
        </p:txBody>
      </p:sp>
      <p:sp>
        <p:nvSpPr>
          <p:cNvPr id="7" name="Slide Number Placeholder 6"/>
          <p:cNvSpPr>
            <a:spLocks noGrp="1"/>
          </p:cNvSpPr>
          <p:nvPr>
            <p:ph type="sldNum" sz="quarter" idx="12"/>
          </p:nvPr>
        </p:nvSpPr>
        <p:spPr>
          <a:xfrm>
            <a:off x="301752" y="6300216"/>
            <a:ext cx="448056" cy="365125"/>
          </a:xfrm>
        </p:spPr>
        <p:txBody>
          <a:bodyPr/>
          <a:lstStyle>
            <a:lvl1pPr algn="l">
              <a:defRPr/>
            </a:lvl1pPr>
          </a:lstStyle>
          <a:p>
            <a:fld id="{8041E404-967C-F748-B7C9-ED069FE480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above Caption">
    <p:spTree>
      <p:nvGrpSpPr>
        <p:cNvPr id="1" name=""/>
        <p:cNvGrpSpPr/>
        <p:nvPr/>
      </p:nvGrpSpPr>
      <p:grpSpPr>
        <a:xfrm>
          <a:off x="0" y="0"/>
          <a:ext cx="0" cy="0"/>
          <a:chOff x="0" y="0"/>
          <a:chExt cx="0" cy="0"/>
        </a:xfrm>
      </p:grpSpPr>
      <p:sp>
        <p:nvSpPr>
          <p:cNvPr id="9" name="Snip Diagonal Corner Rectangle 8"/>
          <p:cNvSpPr/>
          <p:nvPr/>
        </p:nvSpPr>
        <p:spPr>
          <a:xfrm flipV="1">
            <a:off x="228600" y="4648200"/>
            <a:ext cx="8686800" cy="1963271"/>
          </a:xfrm>
          <a:prstGeom prst="snip2DiagRect">
            <a:avLst>
              <a:gd name="adj1" fmla="val 0"/>
              <a:gd name="adj2" fmla="val 937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200" y="4648200"/>
            <a:ext cx="8153400" cy="609600"/>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CA" smtClean="0"/>
              <a:t>Click to edit Master title style</a:t>
            </a:r>
            <a:endParaRPr/>
          </a:p>
        </p:txBody>
      </p:sp>
      <p:sp>
        <p:nvSpPr>
          <p:cNvPr id="3" name="Date Placeholder 2"/>
          <p:cNvSpPr>
            <a:spLocks noGrp="1"/>
          </p:cNvSpPr>
          <p:nvPr>
            <p:ph type="dt" sz="half" idx="10"/>
          </p:nvPr>
        </p:nvSpPr>
        <p:spPr/>
        <p:txBody>
          <a:bodyPr/>
          <a:lstStyle/>
          <a:p>
            <a:fld id="{8F2CF751-0A3A-7C4B-A337-EB44F4A7BBC0}" type="datetimeFigureOut">
              <a:rPr lang="en-US" smtClean="0"/>
              <a:pPr/>
              <a:t>3/25/10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41E404-967C-F748-B7C9-ED069FE480C6}" type="slidenum">
              <a:rPr lang="en-US" smtClean="0"/>
              <a:pPr/>
              <a:t>‹#›</a:t>
            </a:fld>
            <a:endParaRPr lang="en-US"/>
          </a:p>
        </p:txBody>
      </p:sp>
      <p:sp>
        <p:nvSpPr>
          <p:cNvPr id="7" name="Text Placeholder 3"/>
          <p:cNvSpPr>
            <a:spLocks noGrp="1"/>
          </p:cNvSpPr>
          <p:nvPr>
            <p:ph type="body" sz="half" idx="2"/>
          </p:nvPr>
        </p:nvSpPr>
        <p:spPr>
          <a:xfrm>
            <a:off x="457200" y="5257799"/>
            <a:ext cx="8156448" cy="820272"/>
          </a:xfrm>
        </p:spPr>
        <p:txBody>
          <a:bodyPr>
            <a:normAutofit/>
          </a:bodyPr>
          <a:lstStyle>
            <a:lvl1pPr marL="0" indent="0">
              <a:lnSpc>
                <a:spcPct val="110000"/>
              </a:lnSpc>
              <a:spcBef>
                <a:spcPct val="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8" name="Picture Placeholder 2"/>
          <p:cNvSpPr>
            <a:spLocks noGrp="1"/>
          </p:cNvSpPr>
          <p:nvPr>
            <p:ph type="pic" idx="1"/>
          </p:nvPr>
        </p:nvSpPr>
        <p:spPr>
          <a:xfrm flipH="1">
            <a:off x="228600" y="228600"/>
            <a:ext cx="8677835" cy="4267200"/>
          </a:xfrm>
          <a:prstGeom prst="snip2DiagRect">
            <a:avLst>
              <a:gd name="adj1" fmla="val 0"/>
              <a:gd name="adj2" fmla="val 4332"/>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F2CF751-0A3A-7C4B-A337-EB44F4A7BBC0}" type="datetimeFigureOut">
              <a:rPr lang="en-US" smtClean="0"/>
              <a:pPr/>
              <a:t>3/25/10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41E404-967C-F748-B7C9-ED069FE480C6}"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8F2CF751-0A3A-7C4B-A337-EB44F4A7BBC0}"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41E404-967C-F748-B7C9-ED069FE480C6}"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8" name="Snip Diagonal Corner Rectangle 7"/>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467600" y="838201"/>
            <a:ext cx="1219200" cy="5105400"/>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779462" y="838201"/>
            <a:ext cx="6307138" cy="5105400"/>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8F2CF751-0A3A-7C4B-A337-EB44F4A7BBC0}"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41E404-967C-F748-B7C9-ED069FE480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295833"/>
            <a:ext cx="7583488" cy="1143000"/>
          </a:xfrm>
          <a:prstGeom prst="rect">
            <a:avLst/>
          </a:prstGeom>
        </p:spPr>
        <p:txBody>
          <a:bodyPr vert="horz" lIns="91440" tIns="45720" rIns="91440" bIns="45720" rtlCol="0" anchor="b" anchorCtr="0">
            <a:normAutofit/>
          </a:bodyPr>
          <a:lstStyle/>
          <a:p>
            <a:r>
              <a:rPr lang="en-CA" smtClean="0"/>
              <a:t>Click to edit Master title style</a:t>
            </a:r>
            <a:endParaRPr/>
          </a:p>
        </p:txBody>
      </p:sp>
      <p:sp>
        <p:nvSpPr>
          <p:cNvPr id="3" name="Text Placeholder 2"/>
          <p:cNvSpPr>
            <a:spLocks noGrp="1"/>
          </p:cNvSpPr>
          <p:nvPr>
            <p:ph type="body" idx="1"/>
          </p:nvPr>
        </p:nvSpPr>
        <p:spPr>
          <a:xfrm>
            <a:off x="779463" y="1949824"/>
            <a:ext cx="7583488" cy="4007224"/>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2"/>
          </p:nvPr>
        </p:nvSpPr>
        <p:spPr>
          <a:xfrm>
            <a:off x="228600" y="6243918"/>
            <a:ext cx="2133600"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fld id="{8F2CF751-0A3A-7C4B-A337-EB44F4A7BBC0}" type="datetimeFigureOut">
              <a:rPr lang="en-US" smtClean="0"/>
              <a:pPr/>
              <a:t>3/25/10</a:t>
            </a:fld>
            <a:endParaRPr lang="en-US"/>
          </a:p>
        </p:txBody>
      </p:sp>
      <p:sp>
        <p:nvSpPr>
          <p:cNvPr id="5" name="Footer Placeholder 4"/>
          <p:cNvSpPr>
            <a:spLocks noGrp="1"/>
          </p:cNvSpPr>
          <p:nvPr>
            <p:ph type="ftr" sz="quarter" idx="3"/>
          </p:nvPr>
        </p:nvSpPr>
        <p:spPr>
          <a:xfrm>
            <a:off x="5867400" y="6248400"/>
            <a:ext cx="2895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4305300" y="6248400"/>
            <a:ext cx="533400" cy="365125"/>
          </a:xfrm>
          <a:prstGeom prst="rect">
            <a:avLst/>
          </a:prstGeom>
        </p:spPr>
        <p:txBody>
          <a:bodyPr vert="horz" lIns="91440" tIns="45720" rIns="91440" bIns="45720" rtlCol="0" anchor="ctr"/>
          <a:lstStyle>
            <a:lvl1pPr algn="ctr">
              <a:defRPr sz="1100" b="1">
                <a:solidFill>
                  <a:schemeClr val="bg1">
                    <a:lumMod val="65000"/>
                  </a:schemeClr>
                </a:solidFill>
              </a:defRPr>
            </a:lvl1pPr>
          </a:lstStyle>
          <a:p>
            <a:fld id="{8041E404-967C-F748-B7C9-ED069FE480C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spcBef>
          <a:spcPct val="0"/>
        </a:spcBef>
        <a:buNone/>
        <a:defRPr sz="3800" kern="1200">
          <a:solidFill>
            <a:schemeClr val="tx1">
              <a:lumMod val="90000"/>
              <a:lumOff val="10000"/>
            </a:schemeClr>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2" pitchFamily="18" charset="2"/>
        <a:buChar char=""/>
        <a:defRPr sz="2200" kern="1200">
          <a:solidFill>
            <a:schemeClr val="tx1">
              <a:lumMod val="90000"/>
              <a:lumOff val="10000"/>
            </a:schemeClr>
          </a:solidFill>
          <a:latin typeface="+mn-lt"/>
          <a:ea typeface="+mn-ea"/>
          <a:cs typeface="+mn-cs"/>
        </a:defRPr>
      </a:lvl1pPr>
      <a:lvl2pPr marL="685800" indent="-336550" algn="l" defTabSz="914400" rtl="0" eaLnBrk="1" latinLnBrk="0" hangingPunct="1">
        <a:spcBef>
          <a:spcPts val="600"/>
        </a:spcBef>
        <a:buClr>
          <a:schemeClr val="accent1"/>
        </a:buClr>
        <a:buSzPct val="90000"/>
        <a:buFont typeface="Wingdings 2" pitchFamily="18" charset="2"/>
        <a:buChar char=""/>
        <a:defRPr sz="2000" kern="1200">
          <a:solidFill>
            <a:schemeClr val="tx1">
              <a:lumMod val="90000"/>
              <a:lumOff val="10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3pPr>
      <a:lvl4pPr marL="1371600" indent="-3365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800" dirty="0" smtClean="0"/>
              <a:t>Believing in Allah</a:t>
            </a:r>
            <a:endParaRPr lang="en-US" sz="5800" dirty="0"/>
          </a:p>
        </p:txBody>
      </p:sp>
      <p:sp>
        <p:nvSpPr>
          <p:cNvPr id="3" name="Subtitle 2"/>
          <p:cNvSpPr>
            <a:spLocks noGrp="1"/>
          </p:cNvSpPr>
          <p:nvPr>
            <p:ph type="subTitle" idx="1"/>
          </p:nvPr>
        </p:nvSpPr>
        <p:spPr/>
        <p:txBody>
          <a:bodyPr>
            <a:normAutofit/>
          </a:bodyPr>
          <a:lstStyle/>
          <a:p>
            <a:r>
              <a:rPr lang="en-US" sz="2700" dirty="0" err="1" smtClean="0"/>
              <a:t>Shahada</a:t>
            </a:r>
            <a:r>
              <a:rPr lang="en-US" sz="2700" dirty="0" smtClean="0"/>
              <a:t>, </a:t>
            </a:r>
            <a:r>
              <a:rPr lang="en-US" sz="2700" dirty="0" smtClean="0"/>
              <a:t>Shirk, </a:t>
            </a:r>
            <a:r>
              <a:rPr lang="en-US" sz="2700" dirty="0" err="1" smtClean="0"/>
              <a:t>Kufr</a:t>
            </a:r>
            <a:r>
              <a:rPr lang="en-US" sz="2700" dirty="0" smtClean="0"/>
              <a:t> &amp; </a:t>
            </a:r>
            <a:r>
              <a:rPr lang="en-US" sz="2700" dirty="0" err="1" smtClean="0"/>
              <a:t>Nifaq</a:t>
            </a:r>
            <a:endParaRPr lang="en-US" sz="27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700" b="1" dirty="0" err="1" smtClean="0"/>
              <a:t>Shahada</a:t>
            </a:r>
            <a:endParaRPr lang="en-US" sz="5700" b="1" dirty="0"/>
          </a:p>
        </p:txBody>
      </p:sp>
      <p:sp>
        <p:nvSpPr>
          <p:cNvPr id="3" name="Content Placeholder 2"/>
          <p:cNvSpPr>
            <a:spLocks noGrp="1"/>
          </p:cNvSpPr>
          <p:nvPr>
            <p:ph idx="1"/>
          </p:nvPr>
        </p:nvSpPr>
        <p:spPr/>
        <p:txBody>
          <a:bodyPr>
            <a:normAutofit/>
          </a:bodyPr>
          <a:lstStyle/>
          <a:p>
            <a:r>
              <a:rPr lang="en-US" dirty="0" smtClean="0"/>
              <a:t>In essence,</a:t>
            </a:r>
            <a:r>
              <a:rPr lang="en-US" dirty="0" smtClean="0"/>
              <a:t> </a:t>
            </a:r>
            <a:r>
              <a:rPr lang="en-US" dirty="0" err="1" smtClean="0"/>
              <a:t>Shahada</a:t>
            </a:r>
            <a:r>
              <a:rPr lang="en-US" dirty="0" smtClean="0"/>
              <a:t> has three aspects – </a:t>
            </a:r>
            <a:r>
              <a:rPr lang="en-US" b="1" dirty="0" smtClean="0"/>
              <a:t>The First Part</a:t>
            </a:r>
            <a:r>
              <a:rPr lang="en-US" dirty="0" smtClean="0"/>
              <a:t> is the belief and internal confession of the heart which is described </a:t>
            </a:r>
            <a:r>
              <a:rPr lang="en-US" dirty="0" smtClean="0"/>
              <a:t>here as </a:t>
            </a:r>
            <a:r>
              <a:rPr lang="en-US" dirty="0" smtClean="0"/>
              <a:t>the </a:t>
            </a:r>
            <a:r>
              <a:rPr lang="en-US" dirty="0" smtClean="0"/>
              <a:t>verbal affirmation of </a:t>
            </a:r>
            <a:r>
              <a:rPr lang="en-US" dirty="0" err="1" smtClean="0"/>
              <a:t>tawheed</a:t>
            </a:r>
            <a:r>
              <a:rPr lang="en-US" dirty="0" smtClean="0"/>
              <a:t> and there are three parts of </a:t>
            </a:r>
            <a:r>
              <a:rPr lang="en-US" dirty="0" err="1" smtClean="0"/>
              <a:t>tawheed</a:t>
            </a:r>
            <a:r>
              <a:rPr lang="en-US" dirty="0" smtClean="0"/>
              <a:t> (the Oneness of Allah)</a:t>
            </a:r>
            <a:r>
              <a:rPr lang="en-US" dirty="0" smtClean="0"/>
              <a:t>:</a:t>
            </a:r>
          </a:p>
          <a:p>
            <a:endParaRPr lang="en-US" dirty="0" smtClean="0"/>
          </a:p>
          <a:p>
            <a:pPr lvl="1">
              <a:buFont typeface="Courier New"/>
              <a:buChar char="o"/>
            </a:pPr>
            <a:r>
              <a:rPr lang="en-US" dirty="0" err="1" smtClean="0">
                <a:solidFill>
                  <a:schemeClr val="accent4">
                    <a:lumMod val="75000"/>
                  </a:schemeClr>
                </a:solidFill>
              </a:rPr>
              <a:t>Tawhid</a:t>
            </a:r>
            <a:r>
              <a:rPr lang="en-US" dirty="0" smtClean="0">
                <a:solidFill>
                  <a:schemeClr val="accent4">
                    <a:lumMod val="75000"/>
                  </a:schemeClr>
                </a:solidFill>
              </a:rPr>
              <a:t> </a:t>
            </a:r>
            <a:r>
              <a:rPr lang="en-US" dirty="0" err="1">
                <a:solidFill>
                  <a:schemeClr val="accent4">
                    <a:lumMod val="75000"/>
                  </a:schemeClr>
                </a:solidFill>
              </a:rPr>
              <a:t>ar-Ruboobiya</a:t>
            </a:r>
            <a:r>
              <a:rPr lang="en-US" dirty="0" smtClean="0">
                <a:solidFill>
                  <a:schemeClr val="accent4">
                    <a:lumMod val="75000"/>
                  </a:schemeClr>
                </a:solidFill>
              </a:rPr>
              <a:t> </a:t>
            </a:r>
          </a:p>
          <a:p>
            <a:pPr lvl="1">
              <a:buFont typeface="Courier New"/>
              <a:buChar char="o"/>
            </a:pPr>
            <a:r>
              <a:rPr lang="en-US" dirty="0" err="1" smtClean="0">
                <a:solidFill>
                  <a:schemeClr val="accent4">
                    <a:lumMod val="75000"/>
                  </a:schemeClr>
                </a:solidFill>
              </a:rPr>
              <a:t>Tawhid</a:t>
            </a:r>
            <a:r>
              <a:rPr lang="en-US" dirty="0" smtClean="0">
                <a:solidFill>
                  <a:schemeClr val="accent4">
                    <a:lumMod val="75000"/>
                  </a:schemeClr>
                </a:solidFill>
              </a:rPr>
              <a:t> </a:t>
            </a:r>
            <a:r>
              <a:rPr lang="en-US" dirty="0">
                <a:solidFill>
                  <a:schemeClr val="accent4">
                    <a:lumMod val="75000"/>
                  </a:schemeClr>
                </a:solidFill>
              </a:rPr>
              <a:t>al-</a:t>
            </a:r>
            <a:r>
              <a:rPr lang="en-US" dirty="0" err="1">
                <a:solidFill>
                  <a:schemeClr val="accent4">
                    <a:lumMod val="75000"/>
                  </a:schemeClr>
                </a:solidFill>
              </a:rPr>
              <a:t>Uluhiyya</a:t>
            </a:r>
            <a:r>
              <a:rPr lang="en-US" dirty="0" smtClean="0">
                <a:solidFill>
                  <a:schemeClr val="accent4">
                    <a:lumMod val="75000"/>
                  </a:schemeClr>
                </a:solidFill>
              </a:rPr>
              <a:t> </a:t>
            </a:r>
          </a:p>
          <a:p>
            <a:pPr lvl="1">
              <a:buFont typeface="Courier New"/>
              <a:buChar char="o"/>
            </a:pPr>
            <a:r>
              <a:rPr lang="en-US" dirty="0" err="1" smtClean="0">
                <a:solidFill>
                  <a:schemeClr val="accent4">
                    <a:lumMod val="75000"/>
                  </a:schemeClr>
                </a:solidFill>
              </a:rPr>
              <a:t>Tawhid</a:t>
            </a:r>
            <a:r>
              <a:rPr lang="en-US" dirty="0" smtClean="0">
                <a:solidFill>
                  <a:schemeClr val="accent4">
                    <a:lumMod val="75000"/>
                  </a:schemeClr>
                </a:solidFill>
              </a:rPr>
              <a:t> </a:t>
            </a:r>
            <a:r>
              <a:rPr lang="en-US" dirty="0">
                <a:solidFill>
                  <a:schemeClr val="accent4">
                    <a:lumMod val="75000"/>
                  </a:schemeClr>
                </a:solidFill>
              </a:rPr>
              <a:t>al-</a:t>
            </a:r>
            <a:r>
              <a:rPr lang="en-US" dirty="0" err="1">
                <a:solidFill>
                  <a:schemeClr val="accent4">
                    <a:lumMod val="75000"/>
                  </a:schemeClr>
                </a:solidFill>
              </a:rPr>
              <a:t>Asma</a:t>
            </a:r>
            <a:r>
              <a:rPr lang="en-US" dirty="0">
                <a:solidFill>
                  <a:schemeClr val="accent4">
                    <a:lumMod val="75000"/>
                  </a:schemeClr>
                </a:solidFill>
              </a:rPr>
              <a:t> was-</a:t>
            </a:r>
            <a:r>
              <a:rPr lang="en-US" dirty="0" err="1">
                <a:solidFill>
                  <a:schemeClr val="accent4">
                    <a:lumMod val="75000"/>
                  </a:schemeClr>
                </a:solidFill>
              </a:rPr>
              <a:t>Sifat</a:t>
            </a:r>
            <a:r>
              <a:rPr lang="en-US" dirty="0">
                <a:solidFill>
                  <a:schemeClr val="accent4">
                    <a:lumMod val="75000"/>
                  </a:schemeClr>
                </a:solid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Tawheed</a:t>
            </a:r>
            <a:r>
              <a:rPr lang="en-US" dirty="0" smtClean="0"/>
              <a:t> </a:t>
            </a:r>
            <a:r>
              <a:rPr lang="en-US" dirty="0" err="1" smtClean="0"/>
              <a:t>ar-Ruboobiyah</a:t>
            </a:r>
            <a:endParaRPr lang="en-US" dirty="0"/>
          </a:p>
        </p:txBody>
      </p:sp>
      <p:sp>
        <p:nvSpPr>
          <p:cNvPr id="3" name="Content Placeholder 2"/>
          <p:cNvSpPr>
            <a:spLocks noGrp="1"/>
          </p:cNvSpPr>
          <p:nvPr>
            <p:ph idx="1"/>
          </p:nvPr>
        </p:nvSpPr>
        <p:spPr/>
        <p:txBody>
          <a:bodyPr>
            <a:normAutofit/>
          </a:bodyPr>
          <a:lstStyle/>
          <a:p>
            <a:pPr lvl="0"/>
            <a:r>
              <a:rPr lang="en-US" dirty="0"/>
              <a:t>A confession with your heart that the Creator (of everything) is Allah.  It is testify that the Creator of all the universe, including the stars, the planets, the sun, the moon, the heavens, the earth with all its known and unknown forms of life, is Allah.</a:t>
            </a:r>
            <a:r>
              <a:rPr lang="en-US" dirty="0" smtClean="0"/>
              <a:t> </a:t>
            </a:r>
          </a:p>
          <a:p>
            <a:pPr lvl="0"/>
            <a:r>
              <a:rPr lang="en-US" dirty="0" smtClean="0"/>
              <a:t>He </a:t>
            </a:r>
            <a:r>
              <a:rPr lang="en-US" dirty="0"/>
              <a:t>is the Organizer and Planner of all its affairs. It is He Who gives life and </a:t>
            </a:r>
            <a:r>
              <a:rPr lang="en-US" dirty="0" smtClean="0"/>
              <a:t>death.</a:t>
            </a:r>
          </a:p>
          <a:p>
            <a:pPr lvl="0"/>
            <a:r>
              <a:rPr lang="en-US" dirty="0" smtClean="0"/>
              <a:t>He </a:t>
            </a:r>
            <a:r>
              <a:rPr lang="en-US" dirty="0"/>
              <a:t>(i.e. Allah Alone) is the Sustainer, and the Giver of Security, etc.</a:t>
            </a:r>
            <a:r>
              <a:rPr lang="en-US" dirty="0" smtClean="0"/>
              <a:t> This </a:t>
            </a:r>
            <a:r>
              <a:rPr lang="en-US" dirty="0"/>
              <a:t>is called the "Oneness of the Lordship of Allah," or </a:t>
            </a:r>
            <a:r>
              <a:rPr lang="en-US" dirty="0" err="1"/>
              <a:t>Tauhid-ar-Ruboobiya</a:t>
            </a:r>
            <a:r>
              <a:rPr lang="en-US" dirty="0"/>
              <a:t>.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Tawheed</a:t>
            </a:r>
            <a:r>
              <a:rPr lang="en-US" dirty="0" smtClean="0"/>
              <a:t> al-</a:t>
            </a:r>
            <a:r>
              <a:rPr lang="en-US" dirty="0" err="1" smtClean="0"/>
              <a:t>Uluhiyyah</a:t>
            </a:r>
            <a:endParaRPr lang="en-US" dirty="0"/>
          </a:p>
        </p:txBody>
      </p:sp>
      <p:sp>
        <p:nvSpPr>
          <p:cNvPr id="3" name="Content Placeholder 2"/>
          <p:cNvSpPr>
            <a:spLocks noGrp="1"/>
          </p:cNvSpPr>
          <p:nvPr>
            <p:ph idx="1"/>
          </p:nvPr>
        </p:nvSpPr>
        <p:spPr/>
        <p:txBody>
          <a:bodyPr>
            <a:normAutofit/>
          </a:bodyPr>
          <a:lstStyle/>
          <a:p>
            <a:pPr lvl="0"/>
            <a:r>
              <a:rPr lang="en-US" dirty="0"/>
              <a:t>A confession with your heart that none has the right to be worshipped but Allah Alone. </a:t>
            </a:r>
            <a:r>
              <a:rPr lang="en-US" dirty="0" smtClean="0"/>
              <a:t> </a:t>
            </a:r>
          </a:p>
          <a:p>
            <a:pPr lvl="0"/>
            <a:r>
              <a:rPr lang="en-US" dirty="0" smtClean="0"/>
              <a:t>The </a:t>
            </a:r>
            <a:r>
              <a:rPr lang="en-US" dirty="0"/>
              <a:t>word "Worship" (i.e. </a:t>
            </a:r>
            <a:r>
              <a:rPr lang="en-US" dirty="0" err="1"/>
              <a:t>Ibadah</a:t>
            </a:r>
            <a:r>
              <a:rPr lang="en-US" dirty="0"/>
              <a:t>) carries a great number of meanings in the Arabic language: It conveys that all kinds of worship are meant for Allah (and none else, whether it be an angel, Messenger, Prophet Jesus - son of Mary, Ezra, Muhammad, saint, idol, the sun, the moon and all other kinds of false deities).</a:t>
            </a:r>
            <a:r>
              <a:rPr lang="en-US" dirty="0" smtClean="0"/>
              <a: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Tawheed</a:t>
            </a:r>
            <a:r>
              <a:rPr lang="en-US" dirty="0" smtClean="0"/>
              <a:t> al-</a:t>
            </a:r>
            <a:r>
              <a:rPr lang="en-US" dirty="0" err="1" smtClean="0"/>
              <a:t>Uluhiyyah</a:t>
            </a:r>
            <a:endParaRPr lang="en-US" dirty="0"/>
          </a:p>
        </p:txBody>
      </p:sp>
      <p:sp>
        <p:nvSpPr>
          <p:cNvPr id="3" name="Content Placeholder 2"/>
          <p:cNvSpPr>
            <a:spLocks noGrp="1"/>
          </p:cNvSpPr>
          <p:nvPr>
            <p:ph idx="1"/>
          </p:nvPr>
        </p:nvSpPr>
        <p:spPr/>
        <p:txBody>
          <a:bodyPr>
            <a:normAutofit/>
          </a:bodyPr>
          <a:lstStyle/>
          <a:p>
            <a:pPr lvl="0"/>
            <a:r>
              <a:rPr lang="en-US" dirty="0" smtClean="0"/>
              <a:t>So pray to none but Allah, invoke none but Allah, ask for help from none but Allah, swear by none but Allah, offer an animal as sacrifice to none but Allah, etc.  </a:t>
            </a:r>
          </a:p>
          <a:p>
            <a:pPr lvl="0"/>
            <a:r>
              <a:rPr lang="en-US" dirty="0" smtClean="0"/>
              <a:t>The sum of this belief is that all that Allah and Allah’s Messenger (saw) order you to do you must do, and all that Allah, the Messenger (saw) forbid you from, you must not do. And this is called the confession for the "Oneness of the Worship of Allah", </a:t>
            </a:r>
            <a:r>
              <a:rPr lang="en-US" dirty="0" err="1" smtClean="0"/>
              <a:t>Tauhid-al-Uluhiyya</a:t>
            </a:r>
            <a:r>
              <a:rPr lang="en-US" dirty="0" smtClean="0"/>
              <a:t>. </a:t>
            </a:r>
          </a:p>
          <a:p>
            <a:pPr lvl="1">
              <a:buFont typeface="Courier New"/>
              <a:buChar char="o"/>
            </a:pPr>
            <a:r>
              <a:rPr lang="en-US" dirty="0" smtClean="0"/>
              <a:t>Those whom they invoke besides Allah have not created anything, but are themselves created. (16:20) </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Tawheed</a:t>
            </a:r>
            <a:r>
              <a:rPr lang="en-US" dirty="0" smtClean="0"/>
              <a:t> </a:t>
            </a:r>
            <a:r>
              <a:rPr lang="en-US" dirty="0" err="1" smtClean="0"/>
              <a:t>Asma</a:t>
            </a:r>
            <a:r>
              <a:rPr lang="en-US" dirty="0" smtClean="0"/>
              <a:t> was-</a:t>
            </a:r>
            <a:r>
              <a:rPr lang="en-US" dirty="0" err="1" smtClean="0"/>
              <a:t>Sifat</a:t>
            </a:r>
            <a:endParaRPr lang="en-US" dirty="0"/>
          </a:p>
        </p:txBody>
      </p:sp>
      <p:sp>
        <p:nvSpPr>
          <p:cNvPr id="3" name="Content Placeholder 2"/>
          <p:cNvSpPr>
            <a:spLocks noGrp="1"/>
          </p:cNvSpPr>
          <p:nvPr>
            <p:ph idx="1"/>
          </p:nvPr>
        </p:nvSpPr>
        <p:spPr/>
        <p:txBody>
          <a:bodyPr>
            <a:normAutofit/>
          </a:bodyPr>
          <a:lstStyle/>
          <a:p>
            <a:r>
              <a:rPr lang="en-US" dirty="0"/>
              <a:t>A confession with your heart to testify that all the best of names and the most perfect qualities with which Allah has named or qualified Himself in His Book (i.e. the Qur’an) or as the Prophet Muhammad (saws) has named or qualified Him; to confirm that all those (names and qualifications) are for Allah, without changing their meanings or neglecting them completely or giving resemblance to others.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Tawheed</a:t>
            </a:r>
            <a:r>
              <a:rPr lang="en-US" dirty="0" smtClean="0"/>
              <a:t> </a:t>
            </a:r>
            <a:r>
              <a:rPr lang="en-US" dirty="0" err="1" smtClean="0"/>
              <a:t>Asma</a:t>
            </a:r>
            <a:r>
              <a:rPr lang="en-US" dirty="0" smtClean="0"/>
              <a:t> was-</a:t>
            </a:r>
            <a:r>
              <a:rPr lang="en-US" dirty="0" err="1" smtClean="0"/>
              <a:t>Sifat</a:t>
            </a:r>
            <a:endParaRPr lang="en-US" dirty="0"/>
          </a:p>
        </p:txBody>
      </p:sp>
      <p:sp>
        <p:nvSpPr>
          <p:cNvPr id="3" name="Content Placeholder 2"/>
          <p:cNvSpPr>
            <a:spLocks noGrp="1"/>
          </p:cNvSpPr>
          <p:nvPr>
            <p:ph idx="1"/>
          </p:nvPr>
        </p:nvSpPr>
        <p:spPr/>
        <p:txBody>
          <a:bodyPr>
            <a:normAutofit/>
          </a:bodyPr>
          <a:lstStyle/>
          <a:p>
            <a:r>
              <a:rPr lang="en-US" dirty="0"/>
              <a:t>We must not name or qualify Allah except with what He or His Messenger (saw) has named or qualified Him as;</a:t>
            </a:r>
            <a:r>
              <a:rPr lang="en-US" dirty="0" smtClean="0"/>
              <a:t> </a:t>
            </a:r>
          </a:p>
          <a:p>
            <a:pPr>
              <a:buNone/>
            </a:pPr>
            <a:endParaRPr lang="en-US" sz="1800" dirty="0" smtClean="0"/>
          </a:p>
          <a:p>
            <a:r>
              <a:rPr lang="en-US" dirty="0" smtClean="0"/>
              <a:t>None </a:t>
            </a:r>
            <a:r>
              <a:rPr lang="en-US" dirty="0"/>
              <a:t>can be named or qualified with the Names or Qualifications (Attributes) of Allah; e.g. </a:t>
            </a:r>
            <a:r>
              <a:rPr lang="en-US" i="1" dirty="0"/>
              <a:t>Al-</a:t>
            </a:r>
            <a:r>
              <a:rPr lang="en-US" i="1" dirty="0" err="1"/>
              <a:t>Karim</a:t>
            </a:r>
            <a:r>
              <a:rPr lang="en-US" dirty="0"/>
              <a:t>;</a:t>
            </a:r>
            <a:r>
              <a:rPr lang="en-US" dirty="0" smtClean="0"/>
              <a:t> </a:t>
            </a:r>
          </a:p>
          <a:p>
            <a:pPr>
              <a:buNone/>
            </a:pPr>
            <a:endParaRPr lang="en-US" sz="1800" dirty="0" smtClean="0"/>
          </a:p>
          <a:p>
            <a:endParaRPr lang="en-US" sz="1200" dirty="0" smtClean="0"/>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Tawheed</a:t>
            </a:r>
            <a:r>
              <a:rPr lang="en-US" dirty="0" smtClean="0"/>
              <a:t> </a:t>
            </a:r>
            <a:r>
              <a:rPr lang="en-US" dirty="0" err="1" smtClean="0"/>
              <a:t>Asma</a:t>
            </a:r>
            <a:r>
              <a:rPr lang="en-US" dirty="0" smtClean="0"/>
              <a:t> was-</a:t>
            </a:r>
            <a:r>
              <a:rPr lang="en-US" dirty="0" err="1" smtClean="0"/>
              <a:t>Sifat</a:t>
            </a:r>
            <a:endParaRPr lang="en-US" dirty="0"/>
          </a:p>
        </p:txBody>
      </p:sp>
      <p:sp>
        <p:nvSpPr>
          <p:cNvPr id="3" name="Content Placeholder 2"/>
          <p:cNvSpPr>
            <a:spLocks noGrp="1"/>
          </p:cNvSpPr>
          <p:nvPr>
            <p:ph idx="1"/>
          </p:nvPr>
        </p:nvSpPr>
        <p:spPr/>
        <p:txBody>
          <a:bodyPr>
            <a:normAutofit lnSpcReduction="10000"/>
          </a:bodyPr>
          <a:lstStyle/>
          <a:p>
            <a:r>
              <a:rPr lang="en-US" dirty="0" smtClean="0"/>
              <a:t>We must confirm all of Allah's Names &amp; Attributes which are stated in His Book (The Quran) or mentioned through His Messenger (saw) without changing them or ignoring them completely or twisting the meanings or giving resemblance to any of the created things.  For example, Allah said:</a:t>
            </a:r>
          </a:p>
          <a:p>
            <a:pPr>
              <a:buNone/>
            </a:pPr>
            <a:endParaRPr lang="en-US" sz="1600" dirty="0" smtClean="0"/>
          </a:p>
          <a:p>
            <a:pPr lvl="1">
              <a:buFont typeface="Courier New"/>
              <a:buChar char="o"/>
            </a:pPr>
            <a:r>
              <a:rPr lang="en-US" dirty="0" smtClean="0"/>
              <a:t>"There is nothing like unto Him and He is All-Hearer, the All-Seer" (42:11)</a:t>
            </a:r>
            <a:endParaRPr lang="en-US" sz="1200" dirty="0" smtClean="0"/>
          </a:p>
          <a:p>
            <a:pPr lvl="1">
              <a:buFont typeface="Courier New"/>
              <a:buChar char="o"/>
            </a:pPr>
            <a:r>
              <a:rPr lang="en-US" dirty="0" smtClean="0"/>
              <a:t>"To one whom I have created with Both My Hands," (38:75)</a:t>
            </a:r>
            <a:endParaRPr lang="en-US" sz="1200" dirty="0" smtClean="0"/>
          </a:p>
          <a:p>
            <a:pPr lvl="1">
              <a:buFont typeface="Courier New"/>
              <a:buChar char="o"/>
            </a:pPr>
            <a:r>
              <a:rPr lang="en-US" dirty="0" smtClean="0"/>
              <a:t>This confirms two Hands for Allah, but there is no similarity for them.  </a:t>
            </a:r>
            <a:endParaRPr lang="en-US" sz="1800" dirty="0" smtClean="0"/>
          </a:p>
          <a:p>
            <a:endParaRPr lang="en-US" sz="1200" dirty="0" smtClean="0"/>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Shahada</a:t>
            </a:r>
            <a:r>
              <a:rPr lang="en-US" dirty="0" smtClean="0"/>
              <a:t> Continued…</a:t>
            </a:r>
            <a:endParaRPr lang="en-US" dirty="0"/>
          </a:p>
        </p:txBody>
      </p:sp>
      <p:sp>
        <p:nvSpPr>
          <p:cNvPr id="3" name="Content Placeholder 2"/>
          <p:cNvSpPr>
            <a:spLocks noGrp="1"/>
          </p:cNvSpPr>
          <p:nvPr>
            <p:ph idx="1"/>
          </p:nvPr>
        </p:nvSpPr>
        <p:spPr/>
        <p:txBody>
          <a:bodyPr/>
          <a:lstStyle/>
          <a:p>
            <a:r>
              <a:rPr lang="en-US" b="1" dirty="0"/>
              <a:t>The Second Part</a:t>
            </a:r>
            <a:r>
              <a:rPr lang="en-US" dirty="0"/>
              <a:t> of the </a:t>
            </a:r>
            <a:r>
              <a:rPr lang="en-US" dirty="0" err="1"/>
              <a:t>Shahadah</a:t>
            </a:r>
            <a:r>
              <a:rPr lang="en-US" dirty="0"/>
              <a:t> is the utterance of the words:  La </a:t>
            </a:r>
            <a:r>
              <a:rPr lang="en-US" dirty="0" err="1"/>
              <a:t>ilaha</a:t>
            </a:r>
            <a:r>
              <a:rPr lang="en-US" dirty="0"/>
              <a:t> ill Allah, Muhammad-</a:t>
            </a:r>
            <a:r>
              <a:rPr lang="en-US" dirty="0" err="1"/>
              <a:t>ur-Rasul</a:t>
            </a:r>
            <a:r>
              <a:rPr lang="en-US" dirty="0"/>
              <a:t> Allah (There is no deity worthy of worship except for Allah and the only one who should be followed is Muhammad (saw)).</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Shahada</a:t>
            </a:r>
            <a:r>
              <a:rPr lang="en-US" dirty="0" smtClean="0"/>
              <a:t> Continued…</a:t>
            </a:r>
            <a:endParaRPr lang="en-US" dirty="0"/>
          </a:p>
        </p:txBody>
      </p:sp>
      <p:sp>
        <p:nvSpPr>
          <p:cNvPr id="3" name="Content Placeholder 2"/>
          <p:cNvSpPr>
            <a:spLocks noGrp="1"/>
          </p:cNvSpPr>
          <p:nvPr>
            <p:ph idx="1"/>
          </p:nvPr>
        </p:nvSpPr>
        <p:spPr>
          <a:xfrm>
            <a:off x="457200" y="1600200"/>
            <a:ext cx="8229600" cy="5015377"/>
          </a:xfrm>
        </p:spPr>
        <p:txBody>
          <a:bodyPr>
            <a:normAutofit fontScale="85000" lnSpcReduction="20000"/>
          </a:bodyPr>
          <a:lstStyle/>
          <a:p>
            <a:r>
              <a:rPr lang="en-US" sz="3636" b="1" dirty="0"/>
              <a:t>The Third Part </a:t>
            </a:r>
            <a:r>
              <a:rPr lang="en-US" sz="3636" dirty="0"/>
              <a:t>of the </a:t>
            </a:r>
            <a:r>
              <a:rPr lang="en-US" sz="3636" dirty="0" err="1"/>
              <a:t>Shahada</a:t>
            </a:r>
            <a:r>
              <a:rPr lang="en-US" sz="3636" dirty="0"/>
              <a:t> is the action of the body.  It is essential that the limbs and all other parts and organs of one’s body testify to the </a:t>
            </a:r>
            <a:r>
              <a:rPr lang="en-US" sz="3636" dirty="0" err="1"/>
              <a:t>Shahada</a:t>
            </a:r>
            <a:r>
              <a:rPr lang="en-US" sz="3636" dirty="0"/>
              <a:t>. </a:t>
            </a:r>
            <a:r>
              <a:rPr lang="en-US" sz="3636" dirty="0" smtClean="0"/>
              <a:t> </a:t>
            </a:r>
          </a:p>
          <a:p>
            <a:r>
              <a:rPr lang="en-US" sz="3636" dirty="0" smtClean="0"/>
              <a:t>So </a:t>
            </a:r>
            <a:r>
              <a:rPr lang="en-US" sz="3636" dirty="0"/>
              <a:t>whoever has confessed this (with his or her Lord), he shall not commit sins like robbing, killing, stealing, illegal sexual intercourse, eating the swine, drinking alcoholic beverages, taking undue advantage of orphan’s property, cheating in trade, bribery and earning money through illegal means, telling lies, back-biting etc. </a:t>
            </a:r>
            <a:r>
              <a:rPr lang="en-US" sz="3636" dirty="0" smtClean="0"/>
              <a:t> </a:t>
            </a:r>
            <a:endParaRPr lang="en-US" sz="3636"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Shahada</a:t>
            </a:r>
            <a:r>
              <a:rPr lang="en-US" dirty="0" smtClean="0"/>
              <a:t> Continued…</a:t>
            </a:r>
            <a:endParaRPr lang="en-US" dirty="0"/>
          </a:p>
        </p:txBody>
      </p:sp>
      <p:sp>
        <p:nvSpPr>
          <p:cNvPr id="3" name="Content Placeholder 2"/>
          <p:cNvSpPr>
            <a:spLocks noGrp="1"/>
          </p:cNvSpPr>
          <p:nvPr>
            <p:ph idx="1"/>
          </p:nvPr>
        </p:nvSpPr>
        <p:spPr>
          <a:xfrm>
            <a:off x="457200" y="1600200"/>
            <a:ext cx="8229600" cy="5015377"/>
          </a:xfrm>
        </p:spPr>
        <p:txBody>
          <a:bodyPr>
            <a:normAutofit fontScale="70000" lnSpcReduction="20000"/>
          </a:bodyPr>
          <a:lstStyle/>
          <a:p>
            <a:r>
              <a:rPr lang="en-US" sz="3636" dirty="0" smtClean="0"/>
              <a:t>If one does, however, chooses to sin using his body, the limbs and all other parts and organs of his body will testify against him that he was a liar in his words which he pledged to Allah. In case he commits the above sins, he should know that it is a sin that obliges him to repent to Allah and ask Allah’s Forgiveness, as (his) body parts (i.e. skin, private parts, hands, tongue, ears, etc.) will testify to the above mentioned crimes (i.e. actions) against his self on the Day of Resurrection. This is mentioned in the Noble Qur'an: </a:t>
            </a:r>
          </a:p>
          <a:p>
            <a:r>
              <a:rPr lang="en-US" sz="3636" dirty="0" smtClean="0"/>
              <a:t>On the Day when their tongues, their hands, and their legs or feet will bear witness against them as to what they used to do. (24:24)</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300" b="1" dirty="0" smtClean="0"/>
              <a:t>Shirk</a:t>
            </a:r>
            <a:endParaRPr lang="en-US" sz="6300" b="1" dirty="0"/>
          </a:p>
        </p:txBody>
      </p:sp>
      <p:sp>
        <p:nvSpPr>
          <p:cNvPr id="3" name="Content Placeholder 2"/>
          <p:cNvSpPr>
            <a:spLocks noGrp="1"/>
          </p:cNvSpPr>
          <p:nvPr>
            <p:ph idx="1"/>
          </p:nvPr>
        </p:nvSpPr>
        <p:spPr/>
        <p:txBody>
          <a:bodyPr>
            <a:normAutofit/>
          </a:bodyPr>
          <a:lstStyle/>
          <a:p>
            <a:r>
              <a:rPr lang="en-US" b="1" u="sng" dirty="0"/>
              <a:t>Definition</a:t>
            </a:r>
            <a:r>
              <a:rPr lang="en-US" dirty="0"/>
              <a:t>: "Shirk" is polytheism and Polytheism is the worship of others along with Allah. It also implies attributing divine attributes to any other besides Allah. It particularly implies associating partners in worship with Allah or to set up rivals in worship with Allah or to believe that the source of power, harm or blessings is from others besides Allah.</a:t>
            </a:r>
            <a:endParaRPr lang="en-US" dirty="0" smtClean="0"/>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Shirk</a:t>
            </a:r>
            <a:endParaRPr lang="en-US" dirty="0"/>
          </a:p>
        </p:txBody>
      </p:sp>
      <p:sp>
        <p:nvSpPr>
          <p:cNvPr id="3" name="Content Placeholder 2"/>
          <p:cNvSpPr>
            <a:spLocks noGrp="1"/>
          </p:cNvSpPr>
          <p:nvPr>
            <p:ph idx="1"/>
          </p:nvPr>
        </p:nvSpPr>
        <p:spPr/>
        <p:txBody>
          <a:bodyPr>
            <a:normAutofit/>
          </a:bodyPr>
          <a:lstStyle/>
          <a:p>
            <a:r>
              <a:rPr lang="en-US" dirty="0" smtClean="0"/>
              <a:t>Verily, Allah forgives not that partners should be set up with Him in worship, but He forgives except that (anything else) to whom He pleases, and whoever sets up partners with Allah in worship, he has indeed invented a tremendous sin. ( 4:48)</a:t>
            </a:r>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Shirk</a:t>
            </a:r>
            <a:endParaRPr lang="en-US" dirty="0"/>
          </a:p>
        </p:txBody>
      </p:sp>
      <p:sp>
        <p:nvSpPr>
          <p:cNvPr id="3" name="Content Placeholder 2"/>
          <p:cNvSpPr>
            <a:spLocks noGrp="1"/>
          </p:cNvSpPr>
          <p:nvPr>
            <p:ph idx="1"/>
          </p:nvPr>
        </p:nvSpPr>
        <p:spPr/>
        <p:txBody>
          <a:bodyPr>
            <a:normAutofit/>
          </a:bodyPr>
          <a:lstStyle/>
          <a:p>
            <a:r>
              <a:rPr lang="en-US" dirty="0"/>
              <a:t>There are three types of "Shirk" </a:t>
            </a:r>
            <a:r>
              <a:rPr lang="en-US" dirty="0" smtClean="0"/>
              <a:t>namely:</a:t>
            </a:r>
          </a:p>
          <a:p>
            <a:pPr>
              <a:buNone/>
            </a:pPr>
            <a:r>
              <a:rPr lang="en-US" dirty="0" smtClean="0"/>
              <a:t>	1</a:t>
            </a:r>
            <a:r>
              <a:rPr lang="en-US" dirty="0"/>
              <a:t>. "Ash-Shirk-al-Akbar" which is Major "Shirk"</a:t>
            </a:r>
            <a:br>
              <a:rPr lang="en-US" dirty="0"/>
            </a:br>
            <a:r>
              <a:rPr lang="en-US" dirty="0"/>
              <a:t>2. "Ash-Shirk-al-</a:t>
            </a:r>
            <a:r>
              <a:rPr lang="en-US" dirty="0" err="1"/>
              <a:t>Asghar</a:t>
            </a:r>
            <a:r>
              <a:rPr lang="en-US" dirty="0"/>
              <a:t>" which is Minor "Shirk"</a:t>
            </a:r>
            <a:br>
              <a:rPr lang="en-US" dirty="0"/>
            </a:br>
            <a:r>
              <a:rPr lang="en-US" dirty="0"/>
              <a:t>3. "Ash-Shirk-al- </a:t>
            </a:r>
            <a:r>
              <a:rPr lang="en-US" dirty="0" err="1"/>
              <a:t>Khafy</a:t>
            </a:r>
            <a:r>
              <a:rPr lang="en-US" dirty="0"/>
              <a:t>" which is Inconspicuous "Shirk"</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1. "</a:t>
            </a:r>
            <a:r>
              <a:rPr lang="en-US" b="1" dirty="0"/>
              <a:t>Ash-Shirk-Al-Akbar"</a:t>
            </a:r>
            <a:r>
              <a:rPr lang="en-US" dirty="0" smtClean="0"/>
              <a:t> </a:t>
            </a:r>
            <a:br>
              <a:rPr lang="en-US" dirty="0" smtClean="0"/>
            </a:br>
            <a:r>
              <a:rPr lang="en-US" dirty="0" smtClean="0"/>
              <a:t>(Major </a:t>
            </a:r>
            <a:r>
              <a:rPr lang="en-US" dirty="0"/>
              <a:t>"</a:t>
            </a:r>
            <a:r>
              <a:rPr lang="en-US" dirty="0" smtClean="0"/>
              <a:t>Shirk”) </a:t>
            </a:r>
            <a:endParaRPr lang="en-US" dirty="0"/>
          </a:p>
        </p:txBody>
      </p:sp>
      <p:sp>
        <p:nvSpPr>
          <p:cNvPr id="3" name="Content Placeholder 2"/>
          <p:cNvSpPr>
            <a:spLocks noGrp="1"/>
          </p:cNvSpPr>
          <p:nvPr>
            <p:ph idx="1"/>
          </p:nvPr>
        </p:nvSpPr>
        <p:spPr/>
        <p:txBody>
          <a:bodyPr>
            <a:normAutofit/>
          </a:bodyPr>
          <a:lstStyle/>
          <a:p>
            <a:r>
              <a:rPr lang="en-US" dirty="0"/>
              <a:t>The Major and most serious polytheistic form has four aspects:</a:t>
            </a:r>
            <a:endParaRPr lang="en-US" dirty="0" smtClean="0"/>
          </a:p>
          <a:p>
            <a:pPr marL="514350" indent="-514350">
              <a:buFont typeface="+mj-lt"/>
              <a:buAutoNum type="alphaUcPeriod"/>
            </a:pPr>
            <a:r>
              <a:rPr lang="en-US" dirty="0" smtClean="0"/>
              <a:t>"</a:t>
            </a:r>
            <a:r>
              <a:rPr lang="en-US" dirty="0"/>
              <a:t>Ash-Shirk-ad-</a:t>
            </a:r>
            <a:r>
              <a:rPr lang="en-US" dirty="0" err="1"/>
              <a:t>Dua'a</a:t>
            </a:r>
            <a:r>
              <a:rPr lang="en-US" dirty="0"/>
              <a:t>", i.e. Invocation. This aspect implies to invoke, supplicate or pray to other deities besides Allah.</a:t>
            </a:r>
          </a:p>
          <a:p>
            <a:pPr lvl="1">
              <a:buFont typeface="Courier New"/>
              <a:buChar char="o"/>
            </a:pPr>
            <a:r>
              <a:rPr lang="en-US" dirty="0"/>
              <a:t>And when they embark on the ships they invoke Allah, making their faith pure for Him only but when He brings them safely to land, behold, they give a share of their worship to others. (29:65)</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1. "</a:t>
            </a:r>
            <a:r>
              <a:rPr lang="en-US" b="1" dirty="0"/>
              <a:t>Ash-Shirk-Al-Akbar"</a:t>
            </a:r>
            <a:r>
              <a:rPr lang="en-US" dirty="0" smtClean="0"/>
              <a:t> </a:t>
            </a:r>
            <a:br>
              <a:rPr lang="en-US" dirty="0" smtClean="0"/>
            </a:br>
            <a:r>
              <a:rPr lang="en-US" dirty="0" smtClean="0"/>
              <a:t>(Major </a:t>
            </a:r>
            <a:r>
              <a:rPr lang="en-US" dirty="0"/>
              <a:t>"</a:t>
            </a:r>
            <a:r>
              <a:rPr lang="en-US" dirty="0" smtClean="0"/>
              <a:t>Shirk”) </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lphaUcPeriod" startAt="2"/>
            </a:pPr>
            <a:r>
              <a:rPr lang="en-US" dirty="0" smtClean="0"/>
              <a:t> </a:t>
            </a:r>
            <a:r>
              <a:rPr lang="en-US" dirty="0"/>
              <a:t>"Ash-Shirk-al-</a:t>
            </a:r>
            <a:r>
              <a:rPr lang="en-US" dirty="0" err="1"/>
              <a:t>Ni'ah</a:t>
            </a:r>
            <a:r>
              <a:rPr lang="en-US" dirty="0"/>
              <a:t> </a:t>
            </a:r>
            <a:r>
              <a:rPr lang="en-US" dirty="0" err="1"/>
              <a:t>wal-Iradah</a:t>
            </a:r>
            <a:r>
              <a:rPr lang="en-US" dirty="0"/>
              <a:t> </a:t>
            </a:r>
            <a:r>
              <a:rPr lang="en-US" dirty="0" err="1"/>
              <a:t>wal</a:t>
            </a:r>
            <a:r>
              <a:rPr lang="en-US" dirty="0"/>
              <a:t> </a:t>
            </a:r>
            <a:r>
              <a:rPr lang="en-US" dirty="0" err="1"/>
              <a:t>Oasd</a:t>
            </a:r>
            <a:r>
              <a:rPr lang="en-US" dirty="0"/>
              <a:t>". This aspect implies intentions, purpose and determination in acts of worship or religious deeds not for the sake of Allah but directed towards other deities.</a:t>
            </a:r>
          </a:p>
          <a:p>
            <a:pPr lvl="1">
              <a:buFont typeface="Courier New"/>
              <a:buChar char="o"/>
            </a:pPr>
            <a:r>
              <a:rPr lang="en-US" dirty="0"/>
              <a:t>Whoever desires the life of the world and its glitter, to them We shall pay in full (the wages of) their deeds therein and they will have no diminution therein. They are those for whom there is nothing in the Hereafter but Fire; vain are the deeds they did therein, and of no effect is that which they used to do. (11 :15-16).</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1. "</a:t>
            </a:r>
            <a:r>
              <a:rPr lang="en-US" b="1" dirty="0"/>
              <a:t>Ash-Shirk-Al-Akbar"</a:t>
            </a:r>
            <a:r>
              <a:rPr lang="en-US" dirty="0" smtClean="0"/>
              <a:t> </a:t>
            </a:r>
            <a:br>
              <a:rPr lang="en-US" dirty="0" smtClean="0"/>
            </a:br>
            <a:r>
              <a:rPr lang="en-US" dirty="0" smtClean="0"/>
              <a:t>(Major </a:t>
            </a:r>
            <a:r>
              <a:rPr lang="en-US" dirty="0"/>
              <a:t>"</a:t>
            </a:r>
            <a:r>
              <a:rPr lang="en-US" dirty="0" smtClean="0"/>
              <a:t>Shirk”) </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lphaUcPeriod" startAt="3"/>
            </a:pPr>
            <a:r>
              <a:rPr lang="en-US" dirty="0" smtClean="0"/>
              <a:t>"</a:t>
            </a:r>
            <a:r>
              <a:rPr lang="en-US" dirty="0"/>
              <a:t>Ash-Shirk-at-</a:t>
            </a:r>
            <a:r>
              <a:rPr lang="en-US" dirty="0" err="1"/>
              <a:t>Ta'a</a:t>
            </a:r>
            <a:r>
              <a:rPr lang="en-US" dirty="0"/>
              <a:t>." This aspect implies rendering obedience to any authority against the order of Allah</a:t>
            </a:r>
            <a:r>
              <a:rPr lang="en-US" dirty="0" smtClean="0"/>
              <a:t>.</a:t>
            </a:r>
          </a:p>
          <a:p>
            <a:pPr marL="514350" indent="-514350">
              <a:buNone/>
            </a:pPr>
            <a:endParaRPr lang="en-US" dirty="0" smtClean="0"/>
          </a:p>
          <a:p>
            <a:pPr lvl="1">
              <a:buFont typeface="Courier New"/>
              <a:buChar char="o"/>
            </a:pPr>
            <a:r>
              <a:rPr lang="en-US" dirty="0"/>
              <a:t>They (Jews and Christians) took their Rabbis and their monks to be their lords (by obeying them in things that they made lawful or unlawful according to their own desires and not according to the orders of Allah) besides Allah and they also took as their lord, Jesus son of Mary while they (Jews and Christians were ordered in the Torah and the Gospel) to worship none but One God (Allah): There is none to be worshipped but He, praise and glory be to Him (far above is He) from having the partners they associate (with Him.) (9:31).</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1. "</a:t>
            </a:r>
            <a:r>
              <a:rPr lang="en-US" b="1" dirty="0"/>
              <a:t>Ash-Shirk-Al-Akbar"</a:t>
            </a:r>
            <a:r>
              <a:rPr lang="en-US" dirty="0" smtClean="0"/>
              <a:t> </a:t>
            </a:r>
            <a:br>
              <a:rPr lang="en-US" dirty="0" smtClean="0"/>
            </a:br>
            <a:r>
              <a:rPr lang="en-US" dirty="0" smtClean="0"/>
              <a:t>(Major </a:t>
            </a:r>
            <a:r>
              <a:rPr lang="en-US" dirty="0"/>
              <a:t>"</a:t>
            </a:r>
            <a:r>
              <a:rPr lang="en-US" dirty="0" smtClean="0"/>
              <a:t>Shirk”) </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lphaUcPeriod" startAt="4"/>
            </a:pPr>
            <a:r>
              <a:rPr lang="en-US" dirty="0" smtClean="0"/>
              <a:t>"</a:t>
            </a:r>
            <a:r>
              <a:rPr lang="en-US" dirty="0"/>
              <a:t>Ash-Shirk-al-</a:t>
            </a:r>
            <a:r>
              <a:rPr lang="en-US" dirty="0" err="1"/>
              <a:t>Muoabbah</a:t>
            </a:r>
            <a:r>
              <a:rPr lang="en-US" dirty="0"/>
              <a:t>". This implies showing the love which is due to Allah alone, to others than Him.</a:t>
            </a:r>
          </a:p>
          <a:p>
            <a:pPr lvl="1">
              <a:buFont typeface="Courier New"/>
              <a:buChar char="o"/>
            </a:pPr>
            <a:r>
              <a:rPr lang="en-US" dirty="0"/>
              <a:t>Yet of mankind are some who take (for worship) others besides Allah as rivals (to Allah). They love them as they love Allah but those who believe, love Allah more (than anything else). If only those who do wrong could see when they will see the torment that all power belongs to Allah and that Allah is severe in punishment. (2:165)</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2. "</a:t>
            </a:r>
            <a:r>
              <a:rPr lang="en-US" b="1" dirty="0"/>
              <a:t>Ash-Shirk-al-</a:t>
            </a:r>
            <a:r>
              <a:rPr lang="en-US" b="1" dirty="0" err="1"/>
              <a:t>Asghar</a:t>
            </a:r>
            <a:r>
              <a:rPr lang="en-US" b="1" dirty="0"/>
              <a:t>"</a:t>
            </a:r>
            <a:r>
              <a:rPr lang="en-US" dirty="0" smtClean="0"/>
              <a:t> </a:t>
            </a:r>
            <a:br>
              <a:rPr lang="en-US" dirty="0" smtClean="0"/>
            </a:br>
            <a:r>
              <a:rPr lang="en-US" dirty="0" smtClean="0"/>
              <a:t>(Minor </a:t>
            </a:r>
            <a:r>
              <a:rPr lang="en-US" dirty="0"/>
              <a:t>"</a:t>
            </a:r>
            <a:r>
              <a:rPr lang="en-US" dirty="0" smtClean="0"/>
              <a:t>Shirk”)</a:t>
            </a:r>
            <a:endParaRPr lang="en-US" dirty="0"/>
          </a:p>
        </p:txBody>
      </p:sp>
      <p:sp>
        <p:nvSpPr>
          <p:cNvPr id="3" name="Content Placeholder 2"/>
          <p:cNvSpPr>
            <a:spLocks noGrp="1"/>
          </p:cNvSpPr>
          <p:nvPr>
            <p:ph idx="1"/>
          </p:nvPr>
        </p:nvSpPr>
        <p:spPr/>
        <p:txBody>
          <a:bodyPr>
            <a:normAutofit/>
          </a:bodyPr>
          <a:lstStyle/>
          <a:p>
            <a:r>
              <a:rPr lang="en-US" dirty="0" smtClean="0"/>
              <a:t>Minor </a:t>
            </a:r>
            <a:r>
              <a:rPr lang="en-US" dirty="0"/>
              <a:t>"Shirk" is also known as </a:t>
            </a:r>
            <a:r>
              <a:rPr lang="en-US" dirty="0" err="1"/>
              <a:t>Ar-Riya</a:t>
            </a:r>
            <a:r>
              <a:rPr lang="en-US" dirty="0"/>
              <a:t>' which mean: acts performed to show </a:t>
            </a:r>
            <a:r>
              <a:rPr lang="en-US" dirty="0" smtClean="0"/>
              <a:t>off or any </a:t>
            </a:r>
            <a:r>
              <a:rPr lang="en-US" dirty="0"/>
              <a:t>act of worship or religious deed done in order to gain praise, fame or for worldly purposes falls under this minor form.</a:t>
            </a:r>
          </a:p>
          <a:p>
            <a:pPr lvl="1">
              <a:buFont typeface="Courier New"/>
              <a:buChar char="o"/>
            </a:pPr>
            <a:r>
              <a:rPr lang="en-US" dirty="0"/>
              <a:t>Say (O Muhammad): I am only a man like you. I have been inspired that your God is One God (Allah). So whoever hopes for the meeting with his Lord, let him work righteousness and associate none as a partner in the worship of his Lord. (18:110)</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3. "</a:t>
            </a:r>
            <a:r>
              <a:rPr lang="en-US" b="1" dirty="0"/>
              <a:t>Ash-Shirk-al-</a:t>
            </a:r>
            <a:r>
              <a:rPr lang="en-US" b="1" dirty="0" err="1"/>
              <a:t>Khafy</a:t>
            </a:r>
            <a:r>
              <a:rPr lang="en-US" b="1" dirty="0"/>
              <a:t>"</a:t>
            </a:r>
            <a:r>
              <a:rPr lang="en-US" dirty="0" smtClean="0"/>
              <a:t> </a:t>
            </a:r>
            <a:br>
              <a:rPr lang="en-US" dirty="0" smtClean="0"/>
            </a:br>
            <a:r>
              <a:rPr lang="en-US" dirty="0" smtClean="0"/>
              <a:t>(Inconspicuous </a:t>
            </a:r>
            <a:r>
              <a:rPr lang="en-US" dirty="0"/>
              <a:t>"</a:t>
            </a:r>
            <a:r>
              <a:rPr lang="en-US" dirty="0" smtClean="0"/>
              <a:t>Shirk”) </a:t>
            </a:r>
            <a:endParaRPr lang="en-US" dirty="0"/>
          </a:p>
        </p:txBody>
      </p:sp>
      <p:sp>
        <p:nvSpPr>
          <p:cNvPr id="3" name="Content Placeholder 2"/>
          <p:cNvSpPr>
            <a:spLocks noGrp="1"/>
          </p:cNvSpPr>
          <p:nvPr>
            <p:ph idx="1"/>
          </p:nvPr>
        </p:nvSpPr>
        <p:spPr/>
        <p:txBody>
          <a:bodyPr>
            <a:normAutofit/>
          </a:bodyPr>
          <a:lstStyle/>
          <a:p>
            <a:r>
              <a:rPr lang="en-US" dirty="0"/>
              <a:t>This type implies being inwardly dissatisfied with the inevitable condition that has been ordained for one by Allah; conscientiously lamenting that had you done or not done such and such or had you approached such and such you would have had a better status, etc.</a:t>
            </a:r>
          </a:p>
          <a:p>
            <a:pPr lvl="1">
              <a:buFont typeface="Courier New"/>
              <a:buChar char="o"/>
            </a:pPr>
            <a:r>
              <a:rPr lang="en-US" dirty="0"/>
              <a:t>The Prophet Muhammad (saw) said: “Ash-Shirk-al-</a:t>
            </a:r>
            <a:r>
              <a:rPr lang="en-US" dirty="0" err="1" smtClean="0"/>
              <a:t>Khafy</a:t>
            </a:r>
            <a:r>
              <a:rPr lang="en-US" dirty="0" smtClean="0"/>
              <a:t>” </a:t>
            </a:r>
            <a:r>
              <a:rPr lang="en-US" dirty="0"/>
              <a:t>in the Muslim nation is more inconspicuous than the creeping of black ant on black rock in the pitch-darkness of the night." (</a:t>
            </a:r>
            <a:r>
              <a:rPr lang="en-US" dirty="0" err="1"/>
              <a:t>Sahih</a:t>
            </a:r>
            <a:r>
              <a:rPr lang="en-US" dirty="0"/>
              <a:t> </a:t>
            </a:r>
            <a:r>
              <a:rPr lang="en-US" dirty="0" err="1"/>
              <a:t>Bukhari</a:t>
            </a:r>
            <a:r>
              <a:rPr lang="en-US" dirty="0"/>
              <a:t>)</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800" b="1" dirty="0" err="1" smtClean="0"/>
              <a:t>Kufr</a:t>
            </a:r>
            <a:endParaRPr lang="en-US" sz="5800" b="1" dirty="0"/>
          </a:p>
        </p:txBody>
      </p:sp>
      <p:sp>
        <p:nvSpPr>
          <p:cNvPr id="3" name="Content Placeholder 2"/>
          <p:cNvSpPr>
            <a:spLocks noGrp="1"/>
          </p:cNvSpPr>
          <p:nvPr>
            <p:ph idx="1"/>
          </p:nvPr>
        </p:nvSpPr>
        <p:spPr/>
        <p:txBody>
          <a:bodyPr>
            <a:normAutofit/>
          </a:bodyPr>
          <a:lstStyle/>
          <a:p>
            <a:r>
              <a:rPr lang="en-US" dirty="0" err="1"/>
              <a:t>Kufr</a:t>
            </a:r>
            <a:r>
              <a:rPr lang="en-US" dirty="0"/>
              <a:t> is disbelief in any of the articles of Faith in Islam which are</a:t>
            </a:r>
            <a:r>
              <a:rPr lang="en-US" dirty="0" smtClean="0"/>
              <a:t>:</a:t>
            </a:r>
          </a:p>
          <a:p>
            <a:endParaRPr lang="en-US" dirty="0" smtClean="0"/>
          </a:p>
          <a:p>
            <a:endParaRPr lang="en-US" dirty="0" smtClean="0"/>
          </a:p>
          <a:p>
            <a:r>
              <a:rPr lang="en-US" dirty="0" smtClean="0"/>
              <a:t>There </a:t>
            </a:r>
            <a:r>
              <a:rPr lang="en-US" dirty="0"/>
              <a:t>are two aspects of </a:t>
            </a:r>
            <a:r>
              <a:rPr lang="en-US" dirty="0" smtClean="0"/>
              <a:t>disbelief:</a:t>
            </a:r>
          </a:p>
          <a:p>
            <a:pPr lvl="1">
              <a:buFont typeface="Courier New"/>
              <a:buChar char="o"/>
            </a:pPr>
            <a:r>
              <a:rPr lang="en-US" dirty="0"/>
              <a:t>Al-</a:t>
            </a:r>
            <a:r>
              <a:rPr lang="en-US" dirty="0" err="1"/>
              <a:t>Kufr</a:t>
            </a:r>
            <a:r>
              <a:rPr lang="en-US" dirty="0"/>
              <a:t>-al-Akbar </a:t>
            </a:r>
            <a:endParaRPr lang="en-US" dirty="0" smtClean="0"/>
          </a:p>
          <a:p>
            <a:pPr lvl="1">
              <a:buFont typeface="Courier New"/>
              <a:buChar char="o"/>
            </a:pPr>
            <a:r>
              <a:rPr lang="en-US" dirty="0"/>
              <a:t>Al-</a:t>
            </a:r>
            <a:r>
              <a:rPr lang="en-US" dirty="0" err="1"/>
              <a:t>Kufr-al-Asghar</a:t>
            </a:r>
            <a:r>
              <a:rPr lang="en-US" dirty="0"/>
              <a:t> </a:t>
            </a:r>
          </a:p>
        </p:txBody>
      </p:sp>
      <p:sp>
        <p:nvSpPr>
          <p:cNvPr id="4" name="TextBox 3"/>
          <p:cNvSpPr txBox="1"/>
          <p:nvPr/>
        </p:nvSpPr>
        <p:spPr>
          <a:xfrm>
            <a:off x="839944" y="2726955"/>
            <a:ext cx="7846856" cy="830997"/>
          </a:xfrm>
          <a:prstGeom prst="rect">
            <a:avLst/>
          </a:prstGeom>
          <a:noFill/>
        </p:spPr>
        <p:txBody>
          <a:bodyPr wrap="square" rtlCol="0">
            <a:spAutoFit/>
          </a:bodyPr>
          <a:lstStyle/>
          <a:p>
            <a:r>
              <a:rPr lang="en-US" sz="2400" dirty="0" smtClean="0"/>
              <a:t>Belief in Allah		The Books					The Messengers</a:t>
            </a:r>
          </a:p>
          <a:p>
            <a:r>
              <a:rPr lang="en-US" sz="2400" dirty="0" smtClean="0"/>
              <a:t>The Angels			The Day of Judgment		</a:t>
            </a:r>
            <a:r>
              <a:rPr lang="en-US" sz="2400" dirty="0" err="1" smtClean="0"/>
              <a:t>Qadr</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Al-</a:t>
            </a:r>
            <a:r>
              <a:rPr lang="en-US" b="1" dirty="0" err="1" smtClean="0"/>
              <a:t>Kufr</a:t>
            </a:r>
            <a:r>
              <a:rPr lang="en-US" b="1" dirty="0" smtClean="0"/>
              <a:t>-al</a:t>
            </a:r>
            <a:r>
              <a:rPr lang="en-US" b="1" dirty="0" smtClean="0"/>
              <a:t>-Akbar</a:t>
            </a:r>
            <a:r>
              <a:rPr lang="en-US" dirty="0" smtClean="0"/>
              <a:t> </a:t>
            </a:r>
            <a:r>
              <a:rPr lang="en-US" dirty="0" smtClean="0"/>
              <a:t/>
            </a:r>
            <a:br>
              <a:rPr lang="en-US" dirty="0" smtClean="0"/>
            </a:br>
            <a:r>
              <a:rPr lang="en-US" dirty="0" smtClean="0"/>
              <a:t>(</a:t>
            </a:r>
            <a:r>
              <a:rPr lang="en-US" dirty="0" smtClean="0"/>
              <a:t>Major </a:t>
            </a:r>
            <a:r>
              <a:rPr lang="en-US" dirty="0" smtClean="0"/>
              <a:t>disbelief) </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Al</a:t>
            </a:r>
            <a:r>
              <a:rPr lang="en-US" b="1" dirty="0"/>
              <a:t>-</a:t>
            </a:r>
            <a:r>
              <a:rPr lang="en-US" b="1" dirty="0" err="1"/>
              <a:t>Kufr</a:t>
            </a:r>
            <a:r>
              <a:rPr lang="en-US" b="1" dirty="0"/>
              <a:t>-al-</a:t>
            </a:r>
            <a:r>
              <a:rPr lang="en-US" b="1" dirty="0" smtClean="0"/>
              <a:t>Akbar</a:t>
            </a:r>
            <a:r>
              <a:rPr lang="en-US" dirty="0" smtClean="0"/>
              <a:t>: </a:t>
            </a:r>
            <a:r>
              <a:rPr lang="en-US" dirty="0"/>
              <a:t>This aspect excludes </a:t>
            </a:r>
            <a:r>
              <a:rPr lang="en-US" dirty="0" smtClean="0"/>
              <a:t>one completely </a:t>
            </a:r>
            <a:r>
              <a:rPr lang="en-US" dirty="0"/>
              <a:t>from the fold of Islam and there are five types (of this major disbelief</a:t>
            </a:r>
            <a:r>
              <a:rPr lang="en-US" dirty="0" smtClean="0"/>
              <a:t>)</a:t>
            </a:r>
          </a:p>
          <a:p>
            <a:pPr>
              <a:buNone/>
            </a:pPr>
            <a:endParaRPr lang="en-US" dirty="0"/>
          </a:p>
          <a:p>
            <a:r>
              <a:rPr lang="en-US" b="1" dirty="0" err="1" smtClean="0"/>
              <a:t>Kufr</a:t>
            </a:r>
            <a:r>
              <a:rPr lang="en-US" b="1" dirty="0" smtClean="0"/>
              <a:t> </a:t>
            </a:r>
            <a:r>
              <a:rPr lang="en-US" b="1" dirty="0"/>
              <a:t>at-</a:t>
            </a:r>
            <a:r>
              <a:rPr lang="en-US" b="1" dirty="0" err="1"/>
              <a:t>Takdheeb</a:t>
            </a:r>
            <a:r>
              <a:rPr lang="en-US" dirty="0"/>
              <a:t>. This implies disbelieving the divine truth or denying of any of the articles of Faith</a:t>
            </a:r>
            <a:r>
              <a:rPr lang="en-US" dirty="0" smtClean="0"/>
              <a:t>.</a:t>
            </a:r>
          </a:p>
          <a:p>
            <a:pPr>
              <a:buNone/>
            </a:pPr>
            <a:endParaRPr lang="en-US" dirty="0" smtClean="0"/>
          </a:p>
          <a:p>
            <a:pPr lvl="1">
              <a:buFont typeface="Courier New"/>
              <a:buChar char="o"/>
            </a:pPr>
            <a:r>
              <a:rPr lang="en-US" dirty="0"/>
              <a:t>Then who does more wrong than one who utters a lie against Allah and denies the truth [this Qur'an, the Prophet (Muhammad (saw), the Islamic Monotheism, the Resurrection, and the reward or punishment according to good or evil deeds], when it comes to him. Is there not in Hell an abode for the disbelievers? (39:32)</a:t>
            </a:r>
          </a:p>
          <a:p>
            <a:pPr>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Al-</a:t>
            </a:r>
            <a:r>
              <a:rPr lang="en-US" b="1" dirty="0" err="1" smtClean="0"/>
              <a:t>Kufr</a:t>
            </a:r>
            <a:r>
              <a:rPr lang="en-US" b="1" dirty="0" smtClean="0"/>
              <a:t>-al-Akbar</a:t>
            </a:r>
            <a:r>
              <a:rPr lang="en-US" dirty="0" smtClean="0"/>
              <a:t> </a:t>
            </a:r>
            <a:endParaRPr lang="en-US" dirty="0"/>
          </a:p>
        </p:txBody>
      </p:sp>
      <p:sp>
        <p:nvSpPr>
          <p:cNvPr id="3" name="Content Placeholder 2"/>
          <p:cNvSpPr>
            <a:spLocks noGrp="1"/>
          </p:cNvSpPr>
          <p:nvPr>
            <p:ph idx="1"/>
          </p:nvPr>
        </p:nvSpPr>
        <p:spPr/>
        <p:txBody>
          <a:bodyPr>
            <a:normAutofit/>
          </a:bodyPr>
          <a:lstStyle/>
          <a:p>
            <a:r>
              <a:rPr lang="en-US" b="1" dirty="0" err="1" smtClean="0"/>
              <a:t>Kufr</a:t>
            </a:r>
            <a:r>
              <a:rPr lang="en-US" b="1" dirty="0" smtClean="0"/>
              <a:t> </a:t>
            </a:r>
            <a:r>
              <a:rPr lang="en-US" b="1" dirty="0"/>
              <a:t>al-</a:t>
            </a:r>
            <a:r>
              <a:rPr lang="en-US" b="1" dirty="0" err="1"/>
              <a:t>Ibaa</a:t>
            </a:r>
            <a:r>
              <a:rPr lang="en-US" b="1" dirty="0"/>
              <a:t>' </a:t>
            </a:r>
            <a:r>
              <a:rPr lang="en-US" b="1" dirty="0" err="1"/>
              <a:t>wat-Takabbur</a:t>
            </a:r>
            <a:r>
              <a:rPr lang="en-US" b="1" dirty="0"/>
              <a:t> </a:t>
            </a:r>
            <a:r>
              <a:rPr lang="en-US" b="1" dirty="0" err="1"/>
              <a:t>ma'at-Tasdeeq</a:t>
            </a:r>
            <a:r>
              <a:rPr lang="en-US" dirty="0"/>
              <a:t>. This implies rejection and pride to submit to Allah's Commandments after conviction of their truth.</a:t>
            </a:r>
          </a:p>
          <a:p>
            <a:pPr lvl="1">
              <a:buFont typeface="Courier New"/>
              <a:buChar char="o"/>
            </a:pPr>
            <a:r>
              <a:rPr lang="en-US" dirty="0"/>
              <a:t>And (remember) when We said to the angels: 'Prostrate yourself before Adam.' And they prostrated except </a:t>
            </a:r>
            <a:r>
              <a:rPr lang="en-US" dirty="0" err="1"/>
              <a:t>Iblis</a:t>
            </a:r>
            <a:r>
              <a:rPr lang="en-US" dirty="0"/>
              <a:t>, he refused and was proud and was one of the disbelievers (disobedient to Allah). (2:34)</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Al-</a:t>
            </a:r>
            <a:r>
              <a:rPr lang="en-US" b="1" dirty="0" err="1" smtClean="0"/>
              <a:t>Kufr</a:t>
            </a:r>
            <a:r>
              <a:rPr lang="en-US" b="1" dirty="0" smtClean="0"/>
              <a:t>-al-Akbar</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b="1" dirty="0" err="1"/>
              <a:t>Kufr</a:t>
            </a:r>
            <a:r>
              <a:rPr lang="en-US" b="1" dirty="0"/>
              <a:t> ash-</a:t>
            </a:r>
            <a:r>
              <a:rPr lang="en-US" b="1" dirty="0" err="1"/>
              <a:t>Shak</a:t>
            </a:r>
            <a:r>
              <a:rPr lang="en-US" b="1" dirty="0"/>
              <a:t> </a:t>
            </a:r>
            <a:r>
              <a:rPr lang="en-US" b="1" dirty="0" err="1"/>
              <a:t>waz-Zan</a:t>
            </a:r>
            <a:r>
              <a:rPr lang="en-US" dirty="0"/>
              <a:t>. This implies doubting or </a:t>
            </a:r>
            <a:r>
              <a:rPr lang="en-US" dirty="0" smtClean="0"/>
              <a:t>lacking of</a:t>
            </a:r>
          </a:p>
          <a:p>
            <a:pPr>
              <a:buNone/>
            </a:pPr>
            <a:r>
              <a:rPr lang="en-US" dirty="0" smtClean="0"/>
              <a:t>	conviction </a:t>
            </a:r>
            <a:r>
              <a:rPr lang="en-US" dirty="0"/>
              <a:t>in the six articles of Faith.</a:t>
            </a:r>
          </a:p>
          <a:p>
            <a:pPr lvl="1">
              <a:buFont typeface="Courier New"/>
              <a:buChar char="o"/>
            </a:pPr>
            <a:r>
              <a:rPr lang="en-US" dirty="0"/>
              <a:t>And he went into his garden while in a state (of pride and disbelief) unjust to himself. He said: 'I think not that this will ever perish. And I think not the Hour will ever come, and if indeed I am brought back to my Lord (on the Day of Resurrection) I surely shall find better than this when I return to Him.' His companion said to him during the talk with him: 'Do you disbelieve in Him Who created you out of dust (i.e. your father Adam), then out of </a:t>
            </a:r>
            <a:r>
              <a:rPr lang="en-US" dirty="0" err="1"/>
              <a:t>Nutfah</a:t>
            </a:r>
            <a:r>
              <a:rPr lang="en-US" dirty="0"/>
              <a:t> (mixed semen drops of male and female discharge), then fashioned you into a man? But as for my part (I believe) that He is Allah, my Lord, and none shall I associate as partner with my Lord.' (8:35-38)</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Al-</a:t>
            </a:r>
            <a:r>
              <a:rPr lang="en-US" b="1" dirty="0" err="1" smtClean="0"/>
              <a:t>Kufr</a:t>
            </a:r>
            <a:r>
              <a:rPr lang="en-US" b="1" dirty="0" smtClean="0"/>
              <a:t>-al-Akbar</a:t>
            </a:r>
            <a:r>
              <a:rPr lang="en-US" dirty="0" smtClean="0"/>
              <a:t> </a:t>
            </a:r>
            <a:endParaRPr lang="en-US" dirty="0"/>
          </a:p>
        </p:txBody>
      </p:sp>
      <p:sp>
        <p:nvSpPr>
          <p:cNvPr id="3" name="Content Placeholder 2"/>
          <p:cNvSpPr>
            <a:spLocks noGrp="1"/>
          </p:cNvSpPr>
          <p:nvPr>
            <p:ph idx="1"/>
          </p:nvPr>
        </p:nvSpPr>
        <p:spPr/>
        <p:txBody>
          <a:bodyPr/>
          <a:lstStyle/>
          <a:p>
            <a:r>
              <a:rPr lang="en-US" dirty="0" err="1" smtClean="0"/>
              <a:t>Kufr</a:t>
            </a:r>
            <a:r>
              <a:rPr lang="en-US" dirty="0" smtClean="0"/>
              <a:t> </a:t>
            </a:r>
            <a:r>
              <a:rPr lang="en-US" dirty="0"/>
              <a:t>an-</a:t>
            </a:r>
            <a:r>
              <a:rPr lang="en-US" dirty="0" err="1"/>
              <a:t>Nifaaq</a:t>
            </a:r>
            <a:r>
              <a:rPr lang="en-US" dirty="0"/>
              <a:t>. This implies hypocritical disbelief.</a:t>
            </a:r>
          </a:p>
          <a:p>
            <a:pPr lvl="0"/>
            <a:r>
              <a:rPr lang="en-US" dirty="0"/>
              <a:t>They have made their oaths a screen (for their hypocrisy). Thus they hinder (men) from the Path of Allah. Verily, evil is what they used to do. That is because they believed, then disbelieved, therefore their hearts are sealed, so they understand not. (63:2-3)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Al-</a:t>
            </a:r>
            <a:r>
              <a:rPr lang="en-US" b="1" dirty="0" err="1"/>
              <a:t>Kufr-al-Asghar</a:t>
            </a:r>
            <a:r>
              <a:rPr lang="en-US" dirty="0" smtClean="0"/>
              <a:t> </a:t>
            </a:r>
            <a:br>
              <a:rPr lang="en-US" dirty="0" smtClean="0"/>
            </a:br>
            <a:r>
              <a:rPr lang="en-US" dirty="0" smtClean="0"/>
              <a:t>(Minor </a:t>
            </a:r>
            <a:r>
              <a:rPr lang="en-US" dirty="0"/>
              <a:t>disbelief</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pPr lvl="0"/>
            <a:r>
              <a:rPr lang="en-US" dirty="0"/>
              <a:t>This aspect of disbelief does not exclude one from the fold of Islam. It is also termed </a:t>
            </a:r>
            <a:r>
              <a:rPr lang="en-US" dirty="0" err="1"/>
              <a:t>Kufr</a:t>
            </a:r>
            <a:r>
              <a:rPr lang="en-US" dirty="0"/>
              <a:t> an-</a:t>
            </a:r>
            <a:r>
              <a:rPr lang="en-US" dirty="0" err="1"/>
              <a:t>Ni'mah</a:t>
            </a:r>
            <a:r>
              <a:rPr lang="en-US" dirty="0"/>
              <a:t>. This implies disbelief manifesting itself in ungratefulness for Allah's Blessings or </a:t>
            </a:r>
            <a:r>
              <a:rPr lang="en-US" dirty="0" err="1"/>
              <a:t>Favours</a:t>
            </a:r>
            <a:r>
              <a:rPr lang="en-US" dirty="0"/>
              <a:t>.</a:t>
            </a:r>
          </a:p>
          <a:p>
            <a:pPr lvl="0"/>
            <a:r>
              <a:rPr lang="en-US" dirty="0"/>
              <a:t>"And Allah puts forward the example of a township (</a:t>
            </a:r>
            <a:r>
              <a:rPr lang="en-US" dirty="0" err="1"/>
              <a:t>Makkah</a:t>
            </a:r>
            <a:r>
              <a:rPr lang="en-US" dirty="0"/>
              <a:t>), that dwelt secure and well-content; its provision coming to it in abundance from every place, but it (its people) denied the </a:t>
            </a:r>
            <a:r>
              <a:rPr lang="en-US" dirty="0" err="1"/>
              <a:t>Favours</a:t>
            </a:r>
            <a:r>
              <a:rPr lang="en-US" dirty="0"/>
              <a:t> of Allah (with ungratefulness). So Allah made it taste the extreme of hunger (famine) and fear, because of that (evil, i.e. denying Prophet Muhammad (saw) which they (its people) used to do." (16:112).</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300" b="1" dirty="0" smtClean="0"/>
              <a:t>An-</a:t>
            </a:r>
            <a:r>
              <a:rPr lang="en-US" sz="6300" b="1" dirty="0" err="1" smtClean="0"/>
              <a:t>Nifaq</a:t>
            </a:r>
            <a:endParaRPr lang="en-US" sz="6300" b="1" dirty="0"/>
          </a:p>
        </p:txBody>
      </p:sp>
      <p:sp>
        <p:nvSpPr>
          <p:cNvPr id="3" name="Content Placeholder 2"/>
          <p:cNvSpPr>
            <a:spLocks noGrp="1"/>
          </p:cNvSpPr>
          <p:nvPr>
            <p:ph idx="1"/>
          </p:nvPr>
        </p:nvSpPr>
        <p:spPr/>
        <p:txBody>
          <a:bodyPr/>
          <a:lstStyle/>
          <a:p>
            <a:r>
              <a:rPr lang="en-US" dirty="0"/>
              <a:t>Hypocrisy is of two types, namely:</a:t>
            </a:r>
          </a:p>
          <a:p>
            <a:pPr lvl="2">
              <a:buFont typeface="Courier New"/>
              <a:buChar char="o"/>
            </a:pPr>
            <a:r>
              <a:rPr lang="en-US" sz="3000" dirty="0"/>
              <a:t>Hypocrisy in Belief. </a:t>
            </a:r>
          </a:p>
          <a:p>
            <a:pPr lvl="2">
              <a:buFont typeface="Courier New"/>
              <a:buChar char="o"/>
            </a:pPr>
            <a:r>
              <a:rPr lang="en-US" sz="3000" dirty="0"/>
              <a:t>Hypocrisy in deeds and actions. </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Hypocrisy in Belief</a:t>
            </a:r>
            <a:endParaRPr lang="en-US" dirty="0"/>
          </a:p>
        </p:txBody>
      </p:sp>
      <p:sp>
        <p:nvSpPr>
          <p:cNvPr id="3" name="Content Placeholder 2"/>
          <p:cNvSpPr>
            <a:spLocks noGrp="1"/>
          </p:cNvSpPr>
          <p:nvPr>
            <p:ph idx="1"/>
          </p:nvPr>
        </p:nvSpPr>
        <p:spPr/>
        <p:txBody>
          <a:bodyPr>
            <a:normAutofit fontScale="77500" lnSpcReduction="20000"/>
          </a:bodyPr>
          <a:lstStyle/>
          <a:p>
            <a:r>
              <a:rPr lang="en-US" dirty="0"/>
              <a:t>There are six aspects of hypocrisy in Belief</a:t>
            </a:r>
            <a:r>
              <a:rPr lang="en-US" dirty="0" smtClean="0"/>
              <a:t>:</a:t>
            </a:r>
          </a:p>
          <a:p>
            <a:pPr>
              <a:buNone/>
            </a:pPr>
            <a:endParaRPr lang="en-US" dirty="0" smtClean="0"/>
          </a:p>
          <a:p>
            <a:pPr marL="971550" lvl="1" indent="-514350"/>
            <a:r>
              <a:rPr lang="en-US" dirty="0"/>
              <a:t>To contradict the Prophet Muhammad (saw) </a:t>
            </a:r>
          </a:p>
          <a:p>
            <a:pPr marL="971550" lvl="1" indent="-514350"/>
            <a:r>
              <a:rPr lang="en-US" dirty="0"/>
              <a:t>To disapprove of or contradict some or all that was brought by the Prophet Muhammad (saw). (e.g. the Qur'an, Sunnah, legal laws and principles of Islam, etc.</a:t>
            </a:r>
            <a:r>
              <a:rPr lang="en-US" dirty="0" smtClean="0"/>
              <a:t>) To </a:t>
            </a:r>
            <a:r>
              <a:rPr lang="en-US" dirty="0"/>
              <a:t>hate the Prophet Muhammad (saw). </a:t>
            </a:r>
          </a:p>
          <a:p>
            <a:pPr marL="971550" lvl="1" indent="-514350"/>
            <a:r>
              <a:rPr lang="en-US" dirty="0"/>
              <a:t>To hate some or all that was brought by the Prophet </a:t>
            </a:r>
            <a:r>
              <a:rPr lang="en-US" dirty="0" smtClean="0"/>
              <a:t>Muhammad</a:t>
            </a:r>
          </a:p>
          <a:p>
            <a:pPr marL="971550" lvl="1" indent="-514350"/>
            <a:r>
              <a:rPr lang="en-US" dirty="0"/>
              <a:t>To feel happy at the disgrace of the religion of Allah's Messenger</a:t>
            </a:r>
            <a:r>
              <a:rPr lang="en-US" dirty="0" smtClean="0"/>
              <a:t> </a:t>
            </a:r>
          </a:p>
          <a:p>
            <a:pPr marL="971550" lvl="1" indent="-514350"/>
            <a:r>
              <a:rPr lang="en-US" dirty="0"/>
              <a:t>To dislike that the religion of Allah's Messenger becomes </a:t>
            </a:r>
            <a:r>
              <a:rPr lang="en-US" dirty="0" smtClean="0"/>
              <a:t>victorious</a:t>
            </a:r>
          </a:p>
          <a:p>
            <a:pPr marL="971550" lvl="1" indent="-514350">
              <a:buNone/>
            </a:pPr>
            <a:endParaRPr lang="en-US" dirty="0" smtClean="0"/>
          </a:p>
          <a:p>
            <a:r>
              <a:rPr lang="en-US" dirty="0"/>
              <a:t>A person having these six types (of hypocrisy) will result in: </a:t>
            </a:r>
            <a:endParaRPr lang="en-US" dirty="0" smtClean="0"/>
          </a:p>
          <a:p>
            <a:pPr lvl="0">
              <a:buNone/>
            </a:pPr>
            <a:r>
              <a:rPr lang="en-US" dirty="0" smtClean="0"/>
              <a:t>	Verily</a:t>
            </a:r>
            <a:r>
              <a:rPr lang="en-US" dirty="0"/>
              <a:t>, the </a:t>
            </a:r>
            <a:r>
              <a:rPr lang="en-US" dirty="0" err="1"/>
              <a:t>hyprocrites</a:t>
            </a:r>
            <a:r>
              <a:rPr lang="en-US" dirty="0"/>
              <a:t> will be in the lowest depths (grade) of the Fire; no helper will you find for them (4:145) </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778" dirty="0" smtClean="0"/>
              <a:t>Hypocrisy in Deeds &amp; Actions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dirty="0" smtClean="0"/>
              <a:t>	There </a:t>
            </a:r>
            <a:r>
              <a:rPr lang="en-US" dirty="0"/>
              <a:t>are five aspects of hypocrisy in deeds and actions, and their proof is from the statement of Allah's Messenger (saw) found in </a:t>
            </a:r>
            <a:r>
              <a:rPr lang="en-US" dirty="0" err="1"/>
              <a:t>Sahih</a:t>
            </a:r>
            <a:r>
              <a:rPr lang="en-US" dirty="0"/>
              <a:t> </a:t>
            </a:r>
            <a:r>
              <a:rPr lang="en-US" dirty="0" err="1"/>
              <a:t>Bukhari</a:t>
            </a:r>
            <a:r>
              <a:rPr lang="en-US" dirty="0"/>
              <a:t>:</a:t>
            </a:r>
          </a:p>
          <a:p>
            <a:pPr marL="914400" lvl="1" indent="-514350">
              <a:buFont typeface="+mj-lt"/>
              <a:buAutoNum type="arabicPeriod"/>
            </a:pPr>
            <a:r>
              <a:rPr lang="en-US" dirty="0"/>
              <a:t>Whenever he speaks, he tells a lie. </a:t>
            </a:r>
          </a:p>
          <a:p>
            <a:pPr marL="914400" lvl="1" indent="-514350">
              <a:buFont typeface="+mj-lt"/>
              <a:buAutoNum type="arabicPeriod"/>
            </a:pPr>
            <a:r>
              <a:rPr lang="en-US" dirty="0"/>
              <a:t>Whenever he promises, he always breaks it </a:t>
            </a:r>
          </a:p>
          <a:p>
            <a:pPr marL="914400" lvl="1" indent="-514350">
              <a:buFont typeface="+mj-lt"/>
              <a:buAutoNum type="arabicPeriod"/>
            </a:pPr>
            <a:r>
              <a:rPr lang="en-US" dirty="0"/>
              <a:t>If you trust him, he proves to be dishonest (if you keep something as trust with him, he will not return it). </a:t>
            </a:r>
          </a:p>
          <a:p>
            <a:pPr marL="914400" lvl="1" indent="-514350">
              <a:buFont typeface="+mj-lt"/>
              <a:buAutoNum type="arabicPeriod"/>
            </a:pPr>
            <a:r>
              <a:rPr lang="en-US" dirty="0"/>
              <a:t>Whenever he quarrels, he behaves in a very imprudent, evil, insulting manner. </a:t>
            </a:r>
          </a:p>
          <a:p>
            <a:pPr marL="914400" lvl="1" indent="-514350">
              <a:buFont typeface="+mj-lt"/>
              <a:buAutoNum type="arabicPeriod"/>
            </a:pPr>
            <a:r>
              <a:rPr lang="en-US" dirty="0"/>
              <a:t>Whenever he makes a covenant, he proves himself treacherous. </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xel">
  <a:themeElements>
    <a:clrScheme name="Pixel">
      <a:dk1>
        <a:srgbClr val="FFFFFF"/>
      </a:dk1>
      <a:lt1>
        <a:srgbClr val="103154"/>
      </a:lt1>
      <a:dk2>
        <a:srgbClr val="0096FF"/>
      </a:dk2>
      <a:lt2>
        <a:srgbClr val="87FD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Pixel">
      <a:majorFont>
        <a:latin typeface="Corbel"/>
        <a:ea typeface=""/>
        <a:cs typeface=""/>
        <a:font script="Jpan" typeface="メイリオ"/>
      </a:majorFont>
      <a:minorFont>
        <a:latin typeface="Corbel"/>
        <a:ea typeface=""/>
        <a:cs typeface=""/>
        <a:font script="Jpan" typeface="メイリオ"/>
      </a:minorFont>
    </a:fontScheme>
    <a:fmtScheme name="Pixel">
      <a:fillStyleLst>
        <a:solidFill>
          <a:schemeClr val="phClr"/>
        </a:solidFill>
        <a:solidFill>
          <a:schemeClr val="phClr">
            <a:satMod val="150000"/>
          </a:schemeClr>
        </a:solidFill>
        <a:solidFill>
          <a:schemeClr val="phClr">
            <a:shade val="80000"/>
            <a:lumMod val="90000"/>
          </a:scheme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50800" cap="flat" cmpd="sng" algn="ctr">
          <a:solidFill>
            <a:schemeClr val="phClr">
              <a:alpha val="80000"/>
            </a:schemeClr>
          </a:solidFill>
          <a:prstDash val="solid"/>
        </a:ln>
      </a:lnStyleLst>
      <a:effectStyleLst>
        <a:effectStyle>
          <a:effectLst/>
        </a:effectStyle>
        <a:effectStyle>
          <a:effectLst>
            <a:outerShdw blurRad="50800" dist="63500" dir="2700000" sx="102000" sy="102000" rotWithShape="0">
              <a:srgbClr val="000000">
                <a:alpha val="50000"/>
              </a:srgbClr>
            </a:outerShdw>
          </a:effectLst>
          <a:scene3d>
            <a:camera prst="orthographicFront">
              <a:rot lat="0" lon="0" rev="0"/>
            </a:camera>
            <a:lightRig rig="glow" dir="tl"/>
          </a:scene3d>
          <a:sp3d>
            <a:bevelT w="0" h="0"/>
          </a:sp3d>
        </a:effectStyle>
        <a:effectStyle>
          <a:effectLst>
            <a:outerShdw blurRad="63500" dist="38100" dir="3600000" sx="103000" sy="103000" rotWithShape="0">
              <a:srgbClr val="000000">
                <a:alpha val="60000"/>
              </a:srgbClr>
            </a:outerShdw>
          </a:effectLst>
          <a:scene3d>
            <a:camera prst="orthographicFront">
              <a:rot lat="0" lon="0" rev="0"/>
            </a:camera>
            <a:lightRig rig="flat" dir="t">
              <a:rot lat="0" lon="0" rev="5400000"/>
            </a:lightRig>
          </a:scene3d>
          <a:sp3d prstMaterial="softmetal">
            <a:bevelT w="63500" h="38100"/>
          </a:sp3d>
        </a:effectStyle>
      </a:effectStyleLst>
      <a:bgFillStyleLst>
        <a:solidFill>
          <a:schemeClr val="phClr"/>
        </a:solidFill>
        <a:gradFill rotWithShape="1">
          <a:gsLst>
            <a:gs pos="0">
              <a:schemeClr val="phClr">
                <a:tint val="100000"/>
                <a:shade val="95000"/>
                <a:satMod val="350000"/>
              </a:schemeClr>
            </a:gs>
            <a:gs pos="100000">
              <a:schemeClr val="phClr">
                <a:shade val="20000"/>
                <a:satMod val="150000"/>
              </a:schemeClr>
            </a:gs>
          </a:gsLst>
          <a:lin ang="5400000" scaled="0"/>
        </a:gradFill>
        <a:blipFill rotWithShape="1">
          <a:blip xmlns:r="http://schemas.openxmlformats.org/officeDocument/2006/relationships" r:embed="rId1">
            <a:duotone>
              <a:schemeClr val="phClr">
                <a:shade val="1000"/>
                <a:satMod val="400000"/>
              </a:schemeClr>
              <a:schemeClr val="phClr">
                <a:tint val="50000"/>
                <a:satMod val="4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Pixel.thmx</Template>
  <TotalTime>1443</TotalTime>
  <Words>2885</Words>
  <Application>Microsoft Macintosh PowerPoint</Application>
  <PresentationFormat>On-screen Show (4:3)</PresentationFormat>
  <Paragraphs>118</Paragraphs>
  <Slides>29</Slides>
  <Notes>0</Notes>
  <HiddenSlides>0</HiddenSlides>
  <MMClips>0</MMClips>
  <ScaleCrop>false</ScaleCrop>
  <HeadingPairs>
    <vt:vector size="4" baseType="variant">
      <vt:variant>
        <vt:lpstr>Design Template</vt:lpstr>
      </vt:variant>
      <vt:variant>
        <vt:i4>1</vt:i4>
      </vt:variant>
      <vt:variant>
        <vt:lpstr>Slide Titles</vt:lpstr>
      </vt:variant>
      <vt:variant>
        <vt:i4>29</vt:i4>
      </vt:variant>
    </vt:vector>
  </HeadingPairs>
  <TitlesOfParts>
    <vt:vector size="30" baseType="lpstr">
      <vt:lpstr>Pixel</vt:lpstr>
      <vt:lpstr>Believing in Allah</vt:lpstr>
      <vt:lpstr>Shahada</vt:lpstr>
      <vt:lpstr>Tawheed ar-Ruboobiyah</vt:lpstr>
      <vt:lpstr>Tawheed al-Uluhiyyah</vt:lpstr>
      <vt:lpstr>Tawheed al-Uluhiyyah</vt:lpstr>
      <vt:lpstr>Tawheed Asma was-Sifat</vt:lpstr>
      <vt:lpstr>Tawheed Asma was-Sifat</vt:lpstr>
      <vt:lpstr>Tawheed Asma was-Sifat</vt:lpstr>
      <vt:lpstr>Shahada Continued…</vt:lpstr>
      <vt:lpstr>Shahada Continued…</vt:lpstr>
      <vt:lpstr>Shahada Continued…</vt:lpstr>
      <vt:lpstr>Shirk</vt:lpstr>
      <vt:lpstr>Shirk</vt:lpstr>
      <vt:lpstr>Shirk</vt:lpstr>
      <vt:lpstr>1. "Ash-Shirk-Al-Akbar"  (Major "Shirk”) </vt:lpstr>
      <vt:lpstr>1. "Ash-Shirk-Al-Akbar"  (Major "Shirk”) </vt:lpstr>
      <vt:lpstr>1. "Ash-Shirk-Al-Akbar"  (Major "Shirk”) </vt:lpstr>
      <vt:lpstr>1. "Ash-Shirk-Al-Akbar"  (Major "Shirk”) </vt:lpstr>
      <vt:lpstr>2. "Ash-Shirk-al-Asghar"  (Minor "Shirk”)</vt:lpstr>
      <vt:lpstr>3. "Ash-Shirk-al-Khafy"  (Inconspicuous "Shirk”) </vt:lpstr>
      <vt:lpstr>Kufr</vt:lpstr>
      <vt:lpstr>Al-Kufr-al-Akbar  (Major disbelief) </vt:lpstr>
      <vt:lpstr>Al-Kufr-al-Akbar </vt:lpstr>
      <vt:lpstr>Al-Kufr-al-Akbar </vt:lpstr>
      <vt:lpstr>Al-Kufr-al-Akbar </vt:lpstr>
      <vt:lpstr>Al-Kufr-al-Asghar  (Minor disbelief) </vt:lpstr>
      <vt:lpstr>An-Nifaq</vt:lpstr>
      <vt:lpstr>Hypocrisy in Belief</vt:lpstr>
      <vt:lpstr>Hypocrisy in Deeds &amp; Actions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Believing in Allah</dc:title>
  <dc:creator>Omar Zia</dc:creator>
  <cp:lastModifiedBy>Omar Zia</cp:lastModifiedBy>
  <cp:revision>7</cp:revision>
  <cp:lastPrinted>2010-03-25T05:40:34Z</cp:lastPrinted>
  <dcterms:created xsi:type="dcterms:W3CDTF">2010-03-25T05:10:24Z</dcterms:created>
  <dcterms:modified xsi:type="dcterms:W3CDTF">2010-03-25T05:41:37Z</dcterms:modified>
</cp:coreProperties>
</file>