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diagrams/colors1.xml" ContentType="application/vnd.openxmlformats-officedocument.drawingml.diagramColors+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Override PartName="/ppt/diagrams/quickStyle1.xml" ContentType="application/vnd.openxmlformats-officedocument.drawingml.diagramStyle+xml"/>
  <Override PartName="/ppt/slideLayouts/slideLayout2.xml" ContentType="application/vnd.openxmlformats-officedocument.presentationml.slideLayout+xml"/>
  <Override PartName="/ppt/diagrams/layout1.xml" ContentType="application/vnd.openxmlformats-officedocument.drawingml.diagramLayout+xml"/>
  <Override PartName="/ppt/slides/slide23.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diagrams/drawing1.xml" ContentType="application/vnd.ms-office.drawingml.diagramDrawing+xml"/>
  <Override PartName="/ppt/slides/slide17.xml" ContentType="application/vnd.openxmlformats-officedocument.presentationml.slide+xml"/>
  <Override PartName="/ppt/slides/slide8.xml" ContentType="application/vnd.openxmlformats-officedocument.presentationml.slide+xml"/>
  <Override PartName="/ppt/diagrams/data1.xml" ContentType="application/vnd.openxmlformats-officedocument.drawingml.diagramData+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8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77" r:id="rId25"/>
    <p:sldId id="280" r:id="rId26"/>
    <p:sldId id="281" r:id="rId27"/>
    <p:sldId id="282"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54" d="100"/>
          <a:sy n="154" d="100"/>
        </p:scale>
        <p:origin x="-1144"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F1E087-E595-A841-9338-3961F8E1430D}" type="doc">
      <dgm:prSet loTypeId="urn:microsoft.com/office/officeart/2005/8/layout/orgChart1" loCatId="hierarchy" qsTypeId="urn:microsoft.com/office/officeart/2005/8/quickstyle/simple4" qsCatId="simple" csTypeId="urn:microsoft.com/office/officeart/2005/8/colors/accent1_2" csCatId="accent1" phldr="1"/>
      <dgm:spPr/>
      <dgm:t>
        <a:bodyPr/>
        <a:lstStyle/>
        <a:p>
          <a:endParaRPr lang="en-US"/>
        </a:p>
      </dgm:t>
    </dgm:pt>
    <dgm:pt modelId="{5388CC35-2343-DC44-AEC6-56C776C7CDC3}">
      <dgm:prSet phldrT="[Text]"/>
      <dgm:spPr/>
      <dgm:t>
        <a:bodyPr/>
        <a:lstStyle/>
        <a:p>
          <a:r>
            <a:rPr lang="en-US" dirty="0" smtClean="0"/>
            <a:t>All Actions are Divided into 3 Categories</a:t>
          </a:r>
          <a:endParaRPr lang="en-US" dirty="0"/>
        </a:p>
      </dgm:t>
    </dgm:pt>
    <dgm:pt modelId="{7E1B1D72-28AC-FC41-BD61-69BD54478E1E}" type="parTrans" cxnId="{8379E95E-AA9E-0846-B716-99325543295A}">
      <dgm:prSet/>
      <dgm:spPr/>
      <dgm:t>
        <a:bodyPr/>
        <a:lstStyle/>
        <a:p>
          <a:endParaRPr lang="en-US"/>
        </a:p>
      </dgm:t>
    </dgm:pt>
    <dgm:pt modelId="{B8F2CF26-916A-914E-B98D-14ADFE9300E6}" type="sibTrans" cxnId="{8379E95E-AA9E-0846-B716-99325543295A}">
      <dgm:prSet/>
      <dgm:spPr/>
      <dgm:t>
        <a:bodyPr/>
        <a:lstStyle/>
        <a:p>
          <a:endParaRPr lang="en-US"/>
        </a:p>
      </dgm:t>
    </dgm:pt>
    <dgm:pt modelId="{42797037-F243-6E46-AA88-5CF0AA4B8942}">
      <dgm:prSet phldrT="[Text]"/>
      <dgm:spPr/>
      <dgm:t>
        <a:bodyPr/>
        <a:lstStyle/>
        <a:p>
          <a:r>
            <a:rPr lang="en-US" dirty="0" smtClean="0"/>
            <a:t>Clearly Permissible</a:t>
          </a:r>
        </a:p>
        <a:p>
          <a:r>
            <a:rPr lang="en-US" dirty="0" smtClean="0"/>
            <a:t>Ex. Qur’an 5:5</a:t>
          </a:r>
          <a:endParaRPr lang="en-US" dirty="0"/>
        </a:p>
      </dgm:t>
    </dgm:pt>
    <dgm:pt modelId="{8C6BCF5B-BFA3-9144-8D06-D6DDAD95773D}" type="parTrans" cxnId="{D121C4FE-0E19-F945-839C-5142E0D677CD}">
      <dgm:prSet/>
      <dgm:spPr/>
      <dgm:t>
        <a:bodyPr/>
        <a:lstStyle/>
        <a:p>
          <a:endParaRPr lang="en-US"/>
        </a:p>
      </dgm:t>
    </dgm:pt>
    <dgm:pt modelId="{DA34FE39-A82F-B840-A3D3-848B2D4215A1}" type="sibTrans" cxnId="{D121C4FE-0E19-F945-839C-5142E0D677CD}">
      <dgm:prSet/>
      <dgm:spPr/>
      <dgm:t>
        <a:bodyPr/>
        <a:lstStyle/>
        <a:p>
          <a:endParaRPr lang="en-US"/>
        </a:p>
      </dgm:t>
    </dgm:pt>
    <dgm:pt modelId="{701FE840-4E33-8B45-A145-FEA77DCF7D3C}">
      <dgm:prSet phldrT="[Text]"/>
      <dgm:spPr/>
      <dgm:t>
        <a:bodyPr/>
        <a:lstStyle/>
        <a:p>
          <a:r>
            <a:rPr lang="en-US" dirty="0" smtClean="0"/>
            <a:t>Not Clearly Permissible, Nor Clearly Forbidden</a:t>
          </a:r>
          <a:endParaRPr lang="en-US" dirty="0"/>
        </a:p>
      </dgm:t>
    </dgm:pt>
    <dgm:pt modelId="{36B34CF3-B08B-BB49-8B93-58AF5821371D}" type="parTrans" cxnId="{6896A1EF-7600-F14C-957B-9FB54C39CC06}">
      <dgm:prSet/>
      <dgm:spPr/>
      <dgm:t>
        <a:bodyPr/>
        <a:lstStyle/>
        <a:p>
          <a:endParaRPr lang="en-US"/>
        </a:p>
      </dgm:t>
    </dgm:pt>
    <dgm:pt modelId="{EC13F183-E6F5-BC41-9BDA-76ACAA00155A}" type="sibTrans" cxnId="{6896A1EF-7600-F14C-957B-9FB54C39CC06}">
      <dgm:prSet/>
      <dgm:spPr/>
      <dgm:t>
        <a:bodyPr/>
        <a:lstStyle/>
        <a:p>
          <a:endParaRPr lang="en-US"/>
        </a:p>
      </dgm:t>
    </dgm:pt>
    <dgm:pt modelId="{7ADE65D5-1CF1-A743-9C87-D5E07666585F}">
      <dgm:prSet phldrT="[Text]"/>
      <dgm:spPr/>
      <dgm:t>
        <a:bodyPr/>
        <a:lstStyle/>
        <a:p>
          <a:r>
            <a:rPr lang="en-US" dirty="0" smtClean="0"/>
            <a:t>Clearly Forbidden</a:t>
          </a:r>
        </a:p>
        <a:p>
          <a:r>
            <a:rPr lang="en-US" dirty="0" smtClean="0"/>
            <a:t>Ex. Qur’an 5:3</a:t>
          </a:r>
          <a:endParaRPr lang="en-US" dirty="0"/>
        </a:p>
      </dgm:t>
    </dgm:pt>
    <dgm:pt modelId="{43CEDC8E-D0FB-E346-BBEA-B5171EE5F55C}" type="parTrans" cxnId="{422BB83C-CD9A-DD45-8F20-8867FCC71EBA}">
      <dgm:prSet/>
      <dgm:spPr/>
      <dgm:t>
        <a:bodyPr/>
        <a:lstStyle/>
        <a:p>
          <a:endParaRPr lang="en-US"/>
        </a:p>
      </dgm:t>
    </dgm:pt>
    <dgm:pt modelId="{37E116DA-3677-094B-9C22-26ACF0ED1CFE}" type="sibTrans" cxnId="{422BB83C-CD9A-DD45-8F20-8867FCC71EBA}">
      <dgm:prSet/>
      <dgm:spPr/>
      <dgm:t>
        <a:bodyPr/>
        <a:lstStyle/>
        <a:p>
          <a:endParaRPr lang="en-US"/>
        </a:p>
      </dgm:t>
    </dgm:pt>
    <dgm:pt modelId="{BA2DCF16-EDAF-574C-920F-B12BBCD1708C}" type="pres">
      <dgm:prSet presAssocID="{79F1E087-E595-A841-9338-3961F8E1430D}" presName="hierChild1" presStyleCnt="0">
        <dgm:presLayoutVars>
          <dgm:orgChart val="1"/>
          <dgm:chPref val="1"/>
          <dgm:dir/>
          <dgm:animOne val="branch"/>
          <dgm:animLvl val="lvl"/>
          <dgm:resizeHandles/>
        </dgm:presLayoutVars>
      </dgm:prSet>
      <dgm:spPr/>
    </dgm:pt>
    <dgm:pt modelId="{27FB4C1A-A32D-B641-B98F-DE2A02180A1F}" type="pres">
      <dgm:prSet presAssocID="{5388CC35-2343-DC44-AEC6-56C776C7CDC3}" presName="hierRoot1" presStyleCnt="0">
        <dgm:presLayoutVars>
          <dgm:hierBranch val="init"/>
        </dgm:presLayoutVars>
      </dgm:prSet>
      <dgm:spPr/>
    </dgm:pt>
    <dgm:pt modelId="{92EE77C6-9DD9-2B4B-8AF6-E2FA964714C6}" type="pres">
      <dgm:prSet presAssocID="{5388CC35-2343-DC44-AEC6-56C776C7CDC3}" presName="rootComposite1" presStyleCnt="0"/>
      <dgm:spPr/>
    </dgm:pt>
    <dgm:pt modelId="{31229583-B631-F543-8325-E5425E8EDB35}" type="pres">
      <dgm:prSet presAssocID="{5388CC35-2343-DC44-AEC6-56C776C7CDC3}" presName="rootText1" presStyleLbl="node0" presStyleIdx="0" presStyleCnt="1">
        <dgm:presLayoutVars>
          <dgm:chPref val="3"/>
        </dgm:presLayoutVars>
      </dgm:prSet>
      <dgm:spPr/>
      <dgm:t>
        <a:bodyPr/>
        <a:lstStyle/>
        <a:p>
          <a:endParaRPr lang="en-US"/>
        </a:p>
      </dgm:t>
    </dgm:pt>
    <dgm:pt modelId="{0AC579BB-8E95-5442-88DE-1844A01C2F8E}" type="pres">
      <dgm:prSet presAssocID="{5388CC35-2343-DC44-AEC6-56C776C7CDC3}" presName="rootConnector1" presStyleLbl="node1" presStyleIdx="0" presStyleCnt="0"/>
      <dgm:spPr/>
    </dgm:pt>
    <dgm:pt modelId="{9C83C0BD-EB0F-A140-9085-4676F103C7BA}" type="pres">
      <dgm:prSet presAssocID="{5388CC35-2343-DC44-AEC6-56C776C7CDC3}" presName="hierChild2" presStyleCnt="0"/>
      <dgm:spPr/>
    </dgm:pt>
    <dgm:pt modelId="{46613604-22DC-3F45-AB86-25446D200335}" type="pres">
      <dgm:prSet presAssocID="{8C6BCF5B-BFA3-9144-8D06-D6DDAD95773D}" presName="Name37" presStyleLbl="parChTrans1D2" presStyleIdx="0" presStyleCnt="3"/>
      <dgm:spPr/>
    </dgm:pt>
    <dgm:pt modelId="{FB2617BC-446E-5E43-822B-CA8942D86221}" type="pres">
      <dgm:prSet presAssocID="{42797037-F243-6E46-AA88-5CF0AA4B8942}" presName="hierRoot2" presStyleCnt="0">
        <dgm:presLayoutVars>
          <dgm:hierBranch val="init"/>
        </dgm:presLayoutVars>
      </dgm:prSet>
      <dgm:spPr/>
    </dgm:pt>
    <dgm:pt modelId="{4BC40D68-6465-7746-BA30-ABD66DE00B2C}" type="pres">
      <dgm:prSet presAssocID="{42797037-F243-6E46-AA88-5CF0AA4B8942}" presName="rootComposite" presStyleCnt="0"/>
      <dgm:spPr/>
    </dgm:pt>
    <dgm:pt modelId="{D5B01712-FDB7-0A4C-AABF-F200E403ADA4}" type="pres">
      <dgm:prSet presAssocID="{42797037-F243-6E46-AA88-5CF0AA4B8942}" presName="rootText" presStyleLbl="node2" presStyleIdx="0" presStyleCnt="3">
        <dgm:presLayoutVars>
          <dgm:chPref val="3"/>
        </dgm:presLayoutVars>
      </dgm:prSet>
      <dgm:spPr/>
      <dgm:t>
        <a:bodyPr/>
        <a:lstStyle/>
        <a:p>
          <a:endParaRPr lang="en-US"/>
        </a:p>
      </dgm:t>
    </dgm:pt>
    <dgm:pt modelId="{0C9A41B3-902B-C64B-85C6-D5B48BA321F0}" type="pres">
      <dgm:prSet presAssocID="{42797037-F243-6E46-AA88-5CF0AA4B8942}" presName="rootConnector" presStyleLbl="node2" presStyleIdx="0" presStyleCnt="3"/>
      <dgm:spPr/>
    </dgm:pt>
    <dgm:pt modelId="{115AD4AB-5890-124F-AAC6-7720D04A14AE}" type="pres">
      <dgm:prSet presAssocID="{42797037-F243-6E46-AA88-5CF0AA4B8942}" presName="hierChild4" presStyleCnt="0"/>
      <dgm:spPr/>
    </dgm:pt>
    <dgm:pt modelId="{67DA6DAF-5F6C-4846-8C6F-F5264E649408}" type="pres">
      <dgm:prSet presAssocID="{42797037-F243-6E46-AA88-5CF0AA4B8942}" presName="hierChild5" presStyleCnt="0"/>
      <dgm:spPr/>
    </dgm:pt>
    <dgm:pt modelId="{C1BD2D57-0799-1045-9FA4-FE17F0D06454}" type="pres">
      <dgm:prSet presAssocID="{36B34CF3-B08B-BB49-8B93-58AF5821371D}" presName="Name37" presStyleLbl="parChTrans1D2" presStyleIdx="1" presStyleCnt="3"/>
      <dgm:spPr/>
    </dgm:pt>
    <dgm:pt modelId="{8091D056-C5EE-F14B-A061-D8B7F41096A6}" type="pres">
      <dgm:prSet presAssocID="{701FE840-4E33-8B45-A145-FEA77DCF7D3C}" presName="hierRoot2" presStyleCnt="0">
        <dgm:presLayoutVars>
          <dgm:hierBranch val="init"/>
        </dgm:presLayoutVars>
      </dgm:prSet>
      <dgm:spPr/>
    </dgm:pt>
    <dgm:pt modelId="{3D6CDC3B-1650-C145-8AFF-3F30F7405100}" type="pres">
      <dgm:prSet presAssocID="{701FE840-4E33-8B45-A145-FEA77DCF7D3C}" presName="rootComposite" presStyleCnt="0"/>
      <dgm:spPr/>
    </dgm:pt>
    <dgm:pt modelId="{32E6F4AE-E87A-3749-A324-F9FE93E8BA4B}" type="pres">
      <dgm:prSet presAssocID="{701FE840-4E33-8B45-A145-FEA77DCF7D3C}" presName="rootText" presStyleLbl="node2" presStyleIdx="1" presStyleCnt="3">
        <dgm:presLayoutVars>
          <dgm:chPref val="3"/>
        </dgm:presLayoutVars>
      </dgm:prSet>
      <dgm:spPr/>
      <dgm:t>
        <a:bodyPr/>
        <a:lstStyle/>
        <a:p>
          <a:endParaRPr lang="en-US"/>
        </a:p>
      </dgm:t>
    </dgm:pt>
    <dgm:pt modelId="{903D5638-7A2E-1A48-AE75-21AC2F1525CB}" type="pres">
      <dgm:prSet presAssocID="{701FE840-4E33-8B45-A145-FEA77DCF7D3C}" presName="rootConnector" presStyleLbl="node2" presStyleIdx="1" presStyleCnt="3"/>
      <dgm:spPr/>
    </dgm:pt>
    <dgm:pt modelId="{FA3A2D1B-BC25-A743-9BDE-8BCD4AB5116A}" type="pres">
      <dgm:prSet presAssocID="{701FE840-4E33-8B45-A145-FEA77DCF7D3C}" presName="hierChild4" presStyleCnt="0"/>
      <dgm:spPr/>
    </dgm:pt>
    <dgm:pt modelId="{C183C1DD-3DFD-DC40-A56B-B42022ECE1F6}" type="pres">
      <dgm:prSet presAssocID="{701FE840-4E33-8B45-A145-FEA77DCF7D3C}" presName="hierChild5" presStyleCnt="0"/>
      <dgm:spPr/>
    </dgm:pt>
    <dgm:pt modelId="{E9CE1263-10D9-284D-963B-A3593E60D260}" type="pres">
      <dgm:prSet presAssocID="{43CEDC8E-D0FB-E346-BBEA-B5171EE5F55C}" presName="Name37" presStyleLbl="parChTrans1D2" presStyleIdx="2" presStyleCnt="3"/>
      <dgm:spPr/>
    </dgm:pt>
    <dgm:pt modelId="{F17063E4-4DCA-1143-8024-7323C030DA34}" type="pres">
      <dgm:prSet presAssocID="{7ADE65D5-1CF1-A743-9C87-D5E07666585F}" presName="hierRoot2" presStyleCnt="0">
        <dgm:presLayoutVars>
          <dgm:hierBranch val="init"/>
        </dgm:presLayoutVars>
      </dgm:prSet>
      <dgm:spPr/>
    </dgm:pt>
    <dgm:pt modelId="{278B831B-A84E-1448-8EA6-D374AC8F6362}" type="pres">
      <dgm:prSet presAssocID="{7ADE65D5-1CF1-A743-9C87-D5E07666585F}" presName="rootComposite" presStyleCnt="0"/>
      <dgm:spPr/>
    </dgm:pt>
    <dgm:pt modelId="{252F46FF-FCD6-C149-BC59-827367018C78}" type="pres">
      <dgm:prSet presAssocID="{7ADE65D5-1CF1-A743-9C87-D5E07666585F}" presName="rootText" presStyleLbl="node2" presStyleIdx="2" presStyleCnt="3">
        <dgm:presLayoutVars>
          <dgm:chPref val="3"/>
        </dgm:presLayoutVars>
      </dgm:prSet>
      <dgm:spPr/>
      <dgm:t>
        <a:bodyPr/>
        <a:lstStyle/>
        <a:p>
          <a:endParaRPr lang="en-US"/>
        </a:p>
      </dgm:t>
    </dgm:pt>
    <dgm:pt modelId="{CF3548AA-D807-6A4F-9DE6-9947826DC447}" type="pres">
      <dgm:prSet presAssocID="{7ADE65D5-1CF1-A743-9C87-D5E07666585F}" presName="rootConnector" presStyleLbl="node2" presStyleIdx="2" presStyleCnt="3"/>
      <dgm:spPr/>
    </dgm:pt>
    <dgm:pt modelId="{E6DFC306-7173-3E49-BCC2-41936B4BCD93}" type="pres">
      <dgm:prSet presAssocID="{7ADE65D5-1CF1-A743-9C87-D5E07666585F}" presName="hierChild4" presStyleCnt="0"/>
      <dgm:spPr/>
    </dgm:pt>
    <dgm:pt modelId="{CED65D87-EBE1-544B-93A1-9E9744FA7130}" type="pres">
      <dgm:prSet presAssocID="{7ADE65D5-1CF1-A743-9C87-D5E07666585F}" presName="hierChild5" presStyleCnt="0"/>
      <dgm:spPr/>
    </dgm:pt>
    <dgm:pt modelId="{CAC50C3E-4184-1248-972F-87984925D7AF}" type="pres">
      <dgm:prSet presAssocID="{5388CC35-2343-DC44-AEC6-56C776C7CDC3}" presName="hierChild3" presStyleCnt="0"/>
      <dgm:spPr/>
    </dgm:pt>
  </dgm:ptLst>
  <dgm:cxnLst>
    <dgm:cxn modelId="{D4D6C102-06AB-FC4C-8778-1CFBC68A8FE9}" type="presOf" srcId="{7ADE65D5-1CF1-A743-9C87-D5E07666585F}" destId="{252F46FF-FCD6-C149-BC59-827367018C78}" srcOrd="0" destOrd="0" presId="urn:microsoft.com/office/officeart/2005/8/layout/orgChart1"/>
    <dgm:cxn modelId="{422BB83C-CD9A-DD45-8F20-8867FCC71EBA}" srcId="{5388CC35-2343-DC44-AEC6-56C776C7CDC3}" destId="{7ADE65D5-1CF1-A743-9C87-D5E07666585F}" srcOrd="2" destOrd="0" parTransId="{43CEDC8E-D0FB-E346-BBEA-B5171EE5F55C}" sibTransId="{37E116DA-3677-094B-9C22-26ACF0ED1CFE}"/>
    <dgm:cxn modelId="{6ED33FEC-B821-664C-A6BE-C0C6CB8BBF73}" type="presOf" srcId="{42797037-F243-6E46-AA88-5CF0AA4B8942}" destId="{D5B01712-FDB7-0A4C-AABF-F200E403ADA4}" srcOrd="0" destOrd="0" presId="urn:microsoft.com/office/officeart/2005/8/layout/orgChart1"/>
    <dgm:cxn modelId="{B92B8919-3319-D14E-B5AC-3765CA06838E}" type="presOf" srcId="{42797037-F243-6E46-AA88-5CF0AA4B8942}" destId="{0C9A41B3-902B-C64B-85C6-D5B48BA321F0}" srcOrd="1" destOrd="0" presId="urn:microsoft.com/office/officeart/2005/8/layout/orgChart1"/>
    <dgm:cxn modelId="{6896A1EF-7600-F14C-957B-9FB54C39CC06}" srcId="{5388CC35-2343-DC44-AEC6-56C776C7CDC3}" destId="{701FE840-4E33-8B45-A145-FEA77DCF7D3C}" srcOrd="1" destOrd="0" parTransId="{36B34CF3-B08B-BB49-8B93-58AF5821371D}" sibTransId="{EC13F183-E6F5-BC41-9BDA-76ACAA00155A}"/>
    <dgm:cxn modelId="{A81899F4-DF48-584D-ACCF-4C2AE2712682}" type="presOf" srcId="{701FE840-4E33-8B45-A145-FEA77DCF7D3C}" destId="{903D5638-7A2E-1A48-AE75-21AC2F1525CB}" srcOrd="1" destOrd="0" presId="urn:microsoft.com/office/officeart/2005/8/layout/orgChart1"/>
    <dgm:cxn modelId="{B2B22558-B476-FF43-9996-A121E2E8C940}" type="presOf" srcId="{5388CC35-2343-DC44-AEC6-56C776C7CDC3}" destId="{31229583-B631-F543-8325-E5425E8EDB35}" srcOrd="0" destOrd="0" presId="urn:microsoft.com/office/officeart/2005/8/layout/orgChart1"/>
    <dgm:cxn modelId="{66E8566F-4E11-8840-8BFD-D170AF40D5D2}" type="presOf" srcId="{43CEDC8E-D0FB-E346-BBEA-B5171EE5F55C}" destId="{E9CE1263-10D9-284D-963B-A3593E60D260}" srcOrd="0" destOrd="0" presId="urn:microsoft.com/office/officeart/2005/8/layout/orgChart1"/>
    <dgm:cxn modelId="{D121C4FE-0E19-F945-839C-5142E0D677CD}" srcId="{5388CC35-2343-DC44-AEC6-56C776C7CDC3}" destId="{42797037-F243-6E46-AA88-5CF0AA4B8942}" srcOrd="0" destOrd="0" parTransId="{8C6BCF5B-BFA3-9144-8D06-D6DDAD95773D}" sibTransId="{DA34FE39-A82F-B840-A3D3-848B2D4215A1}"/>
    <dgm:cxn modelId="{0011CAE0-20BA-D44B-BBAF-C74576C5E2B1}" type="presOf" srcId="{8C6BCF5B-BFA3-9144-8D06-D6DDAD95773D}" destId="{46613604-22DC-3F45-AB86-25446D200335}" srcOrd="0" destOrd="0" presId="urn:microsoft.com/office/officeart/2005/8/layout/orgChart1"/>
    <dgm:cxn modelId="{57F00BB6-5F14-6342-8E39-23FA7ED68794}" type="presOf" srcId="{7ADE65D5-1CF1-A743-9C87-D5E07666585F}" destId="{CF3548AA-D807-6A4F-9DE6-9947826DC447}" srcOrd="1" destOrd="0" presId="urn:microsoft.com/office/officeart/2005/8/layout/orgChart1"/>
    <dgm:cxn modelId="{ABC08761-3055-4F4A-AB24-71E7442A7D8A}" type="presOf" srcId="{5388CC35-2343-DC44-AEC6-56C776C7CDC3}" destId="{0AC579BB-8E95-5442-88DE-1844A01C2F8E}" srcOrd="1" destOrd="0" presId="urn:microsoft.com/office/officeart/2005/8/layout/orgChart1"/>
    <dgm:cxn modelId="{8379E95E-AA9E-0846-B716-99325543295A}" srcId="{79F1E087-E595-A841-9338-3961F8E1430D}" destId="{5388CC35-2343-DC44-AEC6-56C776C7CDC3}" srcOrd="0" destOrd="0" parTransId="{7E1B1D72-28AC-FC41-BD61-69BD54478E1E}" sibTransId="{B8F2CF26-916A-914E-B98D-14ADFE9300E6}"/>
    <dgm:cxn modelId="{EFF85ED8-F5BE-D74E-A919-E7E71BA09436}" type="presOf" srcId="{701FE840-4E33-8B45-A145-FEA77DCF7D3C}" destId="{32E6F4AE-E87A-3749-A324-F9FE93E8BA4B}" srcOrd="0" destOrd="0" presId="urn:microsoft.com/office/officeart/2005/8/layout/orgChart1"/>
    <dgm:cxn modelId="{8048885D-A42D-AE40-8B4D-78BD4AD13721}" type="presOf" srcId="{79F1E087-E595-A841-9338-3961F8E1430D}" destId="{BA2DCF16-EDAF-574C-920F-B12BBCD1708C}" srcOrd="0" destOrd="0" presId="urn:microsoft.com/office/officeart/2005/8/layout/orgChart1"/>
    <dgm:cxn modelId="{91D409D3-A202-154F-91F5-FD28E374C5A9}" type="presOf" srcId="{36B34CF3-B08B-BB49-8B93-58AF5821371D}" destId="{C1BD2D57-0799-1045-9FA4-FE17F0D06454}" srcOrd="0" destOrd="0" presId="urn:microsoft.com/office/officeart/2005/8/layout/orgChart1"/>
    <dgm:cxn modelId="{684D4F08-733A-5A4E-8652-B32A4F5280C3}" type="presParOf" srcId="{BA2DCF16-EDAF-574C-920F-B12BBCD1708C}" destId="{27FB4C1A-A32D-B641-B98F-DE2A02180A1F}" srcOrd="0" destOrd="0" presId="urn:microsoft.com/office/officeart/2005/8/layout/orgChart1"/>
    <dgm:cxn modelId="{4E61BD12-75A5-DC4D-9917-7C6868CAC00B}" type="presParOf" srcId="{27FB4C1A-A32D-B641-B98F-DE2A02180A1F}" destId="{92EE77C6-9DD9-2B4B-8AF6-E2FA964714C6}" srcOrd="0" destOrd="0" presId="urn:microsoft.com/office/officeart/2005/8/layout/orgChart1"/>
    <dgm:cxn modelId="{0C674836-D129-5F43-B3DA-D0449ADCAF8F}" type="presParOf" srcId="{92EE77C6-9DD9-2B4B-8AF6-E2FA964714C6}" destId="{31229583-B631-F543-8325-E5425E8EDB35}" srcOrd="0" destOrd="0" presId="urn:microsoft.com/office/officeart/2005/8/layout/orgChart1"/>
    <dgm:cxn modelId="{3A534706-D07C-7E4C-8B6B-0E08358F95B6}" type="presParOf" srcId="{92EE77C6-9DD9-2B4B-8AF6-E2FA964714C6}" destId="{0AC579BB-8E95-5442-88DE-1844A01C2F8E}" srcOrd="1" destOrd="0" presId="urn:microsoft.com/office/officeart/2005/8/layout/orgChart1"/>
    <dgm:cxn modelId="{FCB4E8BE-4C7D-F941-981A-68F437A18E0D}" type="presParOf" srcId="{27FB4C1A-A32D-B641-B98F-DE2A02180A1F}" destId="{9C83C0BD-EB0F-A140-9085-4676F103C7BA}" srcOrd="1" destOrd="0" presId="urn:microsoft.com/office/officeart/2005/8/layout/orgChart1"/>
    <dgm:cxn modelId="{29F982F8-E151-3748-B008-E658B2ADFD63}" type="presParOf" srcId="{9C83C0BD-EB0F-A140-9085-4676F103C7BA}" destId="{46613604-22DC-3F45-AB86-25446D200335}" srcOrd="0" destOrd="0" presId="urn:microsoft.com/office/officeart/2005/8/layout/orgChart1"/>
    <dgm:cxn modelId="{FB1C56E3-FFC8-D44F-B0DB-8A6A678F39ED}" type="presParOf" srcId="{9C83C0BD-EB0F-A140-9085-4676F103C7BA}" destId="{FB2617BC-446E-5E43-822B-CA8942D86221}" srcOrd="1" destOrd="0" presId="urn:microsoft.com/office/officeart/2005/8/layout/orgChart1"/>
    <dgm:cxn modelId="{FF68A712-27C8-2E4A-BECC-1D197DA785D8}" type="presParOf" srcId="{FB2617BC-446E-5E43-822B-CA8942D86221}" destId="{4BC40D68-6465-7746-BA30-ABD66DE00B2C}" srcOrd="0" destOrd="0" presId="urn:microsoft.com/office/officeart/2005/8/layout/orgChart1"/>
    <dgm:cxn modelId="{013B1926-7DBC-FE41-9BC2-9ACE52704437}" type="presParOf" srcId="{4BC40D68-6465-7746-BA30-ABD66DE00B2C}" destId="{D5B01712-FDB7-0A4C-AABF-F200E403ADA4}" srcOrd="0" destOrd="0" presId="urn:microsoft.com/office/officeart/2005/8/layout/orgChart1"/>
    <dgm:cxn modelId="{B6280CE2-9CD7-0048-80B7-406151DAC27C}" type="presParOf" srcId="{4BC40D68-6465-7746-BA30-ABD66DE00B2C}" destId="{0C9A41B3-902B-C64B-85C6-D5B48BA321F0}" srcOrd="1" destOrd="0" presId="urn:microsoft.com/office/officeart/2005/8/layout/orgChart1"/>
    <dgm:cxn modelId="{834A26F8-40FA-DA40-8AA1-7746CCED9049}" type="presParOf" srcId="{FB2617BC-446E-5E43-822B-CA8942D86221}" destId="{115AD4AB-5890-124F-AAC6-7720D04A14AE}" srcOrd="1" destOrd="0" presId="urn:microsoft.com/office/officeart/2005/8/layout/orgChart1"/>
    <dgm:cxn modelId="{7DB46B3C-01B4-9644-88A5-1B49F6ECA360}" type="presParOf" srcId="{FB2617BC-446E-5E43-822B-CA8942D86221}" destId="{67DA6DAF-5F6C-4846-8C6F-F5264E649408}" srcOrd="2" destOrd="0" presId="urn:microsoft.com/office/officeart/2005/8/layout/orgChart1"/>
    <dgm:cxn modelId="{9781C041-BBD7-1645-B7DC-447F2A01583B}" type="presParOf" srcId="{9C83C0BD-EB0F-A140-9085-4676F103C7BA}" destId="{C1BD2D57-0799-1045-9FA4-FE17F0D06454}" srcOrd="2" destOrd="0" presId="urn:microsoft.com/office/officeart/2005/8/layout/orgChart1"/>
    <dgm:cxn modelId="{8D63792E-EEEA-2243-B070-493C5A900CEC}" type="presParOf" srcId="{9C83C0BD-EB0F-A140-9085-4676F103C7BA}" destId="{8091D056-C5EE-F14B-A061-D8B7F41096A6}" srcOrd="3" destOrd="0" presId="urn:microsoft.com/office/officeart/2005/8/layout/orgChart1"/>
    <dgm:cxn modelId="{F3C72339-8C13-9B4B-A623-E18F6B0AD025}" type="presParOf" srcId="{8091D056-C5EE-F14B-A061-D8B7F41096A6}" destId="{3D6CDC3B-1650-C145-8AFF-3F30F7405100}" srcOrd="0" destOrd="0" presId="urn:microsoft.com/office/officeart/2005/8/layout/orgChart1"/>
    <dgm:cxn modelId="{FF5FD645-25E9-2746-BB8B-AAB326D22194}" type="presParOf" srcId="{3D6CDC3B-1650-C145-8AFF-3F30F7405100}" destId="{32E6F4AE-E87A-3749-A324-F9FE93E8BA4B}" srcOrd="0" destOrd="0" presId="urn:microsoft.com/office/officeart/2005/8/layout/orgChart1"/>
    <dgm:cxn modelId="{00329081-4917-2B4A-AE68-FB655D205507}" type="presParOf" srcId="{3D6CDC3B-1650-C145-8AFF-3F30F7405100}" destId="{903D5638-7A2E-1A48-AE75-21AC2F1525CB}" srcOrd="1" destOrd="0" presId="urn:microsoft.com/office/officeart/2005/8/layout/orgChart1"/>
    <dgm:cxn modelId="{DEA2ADAB-93AE-664F-90EF-5BD4FA5B9825}" type="presParOf" srcId="{8091D056-C5EE-F14B-A061-D8B7F41096A6}" destId="{FA3A2D1B-BC25-A743-9BDE-8BCD4AB5116A}" srcOrd="1" destOrd="0" presId="urn:microsoft.com/office/officeart/2005/8/layout/orgChart1"/>
    <dgm:cxn modelId="{15AF337B-9CB8-684B-B760-207D472150DE}" type="presParOf" srcId="{8091D056-C5EE-F14B-A061-D8B7F41096A6}" destId="{C183C1DD-3DFD-DC40-A56B-B42022ECE1F6}" srcOrd="2" destOrd="0" presId="urn:microsoft.com/office/officeart/2005/8/layout/orgChart1"/>
    <dgm:cxn modelId="{EA56B5BA-43DD-9240-B0F2-33D8AF2C91BE}" type="presParOf" srcId="{9C83C0BD-EB0F-A140-9085-4676F103C7BA}" destId="{E9CE1263-10D9-284D-963B-A3593E60D260}" srcOrd="4" destOrd="0" presId="urn:microsoft.com/office/officeart/2005/8/layout/orgChart1"/>
    <dgm:cxn modelId="{5F7999B6-451C-C947-8983-0169197E0F78}" type="presParOf" srcId="{9C83C0BD-EB0F-A140-9085-4676F103C7BA}" destId="{F17063E4-4DCA-1143-8024-7323C030DA34}" srcOrd="5" destOrd="0" presId="urn:microsoft.com/office/officeart/2005/8/layout/orgChart1"/>
    <dgm:cxn modelId="{FF6D9E47-E36F-944F-BF10-C251CCE6EA72}" type="presParOf" srcId="{F17063E4-4DCA-1143-8024-7323C030DA34}" destId="{278B831B-A84E-1448-8EA6-D374AC8F6362}" srcOrd="0" destOrd="0" presId="urn:microsoft.com/office/officeart/2005/8/layout/orgChart1"/>
    <dgm:cxn modelId="{9E5EE0C8-B90C-E94A-B6AB-A7B06D7E8729}" type="presParOf" srcId="{278B831B-A84E-1448-8EA6-D374AC8F6362}" destId="{252F46FF-FCD6-C149-BC59-827367018C78}" srcOrd="0" destOrd="0" presId="urn:microsoft.com/office/officeart/2005/8/layout/orgChart1"/>
    <dgm:cxn modelId="{8E6C3E63-7199-8641-9D52-087FCCB885D2}" type="presParOf" srcId="{278B831B-A84E-1448-8EA6-D374AC8F6362}" destId="{CF3548AA-D807-6A4F-9DE6-9947826DC447}" srcOrd="1" destOrd="0" presId="urn:microsoft.com/office/officeart/2005/8/layout/orgChart1"/>
    <dgm:cxn modelId="{353FC924-3A8B-0A4C-B625-924B2442483C}" type="presParOf" srcId="{F17063E4-4DCA-1143-8024-7323C030DA34}" destId="{E6DFC306-7173-3E49-BCC2-41936B4BCD93}" srcOrd="1" destOrd="0" presId="urn:microsoft.com/office/officeart/2005/8/layout/orgChart1"/>
    <dgm:cxn modelId="{6B64261F-D0FD-1E40-B58B-5B24DA62261B}" type="presParOf" srcId="{F17063E4-4DCA-1143-8024-7323C030DA34}" destId="{CED65D87-EBE1-544B-93A1-9E9744FA7130}" srcOrd="2" destOrd="0" presId="urn:microsoft.com/office/officeart/2005/8/layout/orgChart1"/>
    <dgm:cxn modelId="{A40DA6EC-D84F-754F-90B4-4C3C9BADE3DE}" type="presParOf" srcId="{27FB4C1A-A32D-B641-B98F-DE2A02180A1F}" destId="{CAC50C3E-4184-1248-972F-87984925D7AF}"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CE1263-10D9-284D-963B-A3593E60D260}">
      <dsp:nvSpPr>
        <dsp:cNvPr id="0" name=""/>
        <dsp:cNvSpPr/>
      </dsp:nvSpPr>
      <dsp:spPr>
        <a:xfrm>
          <a:off x="4114799" y="1942089"/>
          <a:ext cx="2911251" cy="505258"/>
        </a:xfrm>
        <a:custGeom>
          <a:avLst/>
          <a:gdLst/>
          <a:ahLst/>
          <a:cxnLst/>
          <a:rect l="0" t="0" r="0" b="0"/>
          <a:pathLst>
            <a:path>
              <a:moveTo>
                <a:pt x="0" y="0"/>
              </a:moveTo>
              <a:lnTo>
                <a:pt x="0" y="252629"/>
              </a:lnTo>
              <a:lnTo>
                <a:pt x="2911251" y="252629"/>
              </a:lnTo>
              <a:lnTo>
                <a:pt x="2911251" y="505258"/>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BD2D57-0799-1045-9FA4-FE17F0D06454}">
      <dsp:nvSpPr>
        <dsp:cNvPr id="0" name=""/>
        <dsp:cNvSpPr/>
      </dsp:nvSpPr>
      <dsp:spPr>
        <a:xfrm>
          <a:off x="4069079" y="1942089"/>
          <a:ext cx="91440" cy="505258"/>
        </a:xfrm>
        <a:custGeom>
          <a:avLst/>
          <a:gdLst/>
          <a:ahLst/>
          <a:cxnLst/>
          <a:rect l="0" t="0" r="0" b="0"/>
          <a:pathLst>
            <a:path>
              <a:moveTo>
                <a:pt x="45720" y="0"/>
              </a:moveTo>
              <a:lnTo>
                <a:pt x="45720" y="505258"/>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6613604-22DC-3F45-AB86-25446D200335}">
      <dsp:nvSpPr>
        <dsp:cNvPr id="0" name=""/>
        <dsp:cNvSpPr/>
      </dsp:nvSpPr>
      <dsp:spPr>
        <a:xfrm>
          <a:off x="1203548" y="1942089"/>
          <a:ext cx="2911251" cy="505258"/>
        </a:xfrm>
        <a:custGeom>
          <a:avLst/>
          <a:gdLst/>
          <a:ahLst/>
          <a:cxnLst/>
          <a:rect l="0" t="0" r="0" b="0"/>
          <a:pathLst>
            <a:path>
              <a:moveTo>
                <a:pt x="2911251" y="0"/>
              </a:moveTo>
              <a:lnTo>
                <a:pt x="2911251" y="252629"/>
              </a:lnTo>
              <a:lnTo>
                <a:pt x="0" y="252629"/>
              </a:lnTo>
              <a:lnTo>
                <a:pt x="0" y="505258"/>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1229583-B631-F543-8325-E5425E8EDB35}">
      <dsp:nvSpPr>
        <dsp:cNvPr id="0" name=""/>
        <dsp:cNvSpPr/>
      </dsp:nvSpPr>
      <dsp:spPr>
        <a:xfrm>
          <a:off x="2911803" y="739092"/>
          <a:ext cx="2405992" cy="1202996"/>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All Actions are Divided into 3 Categories</a:t>
          </a:r>
          <a:endParaRPr lang="en-US" sz="2400" kern="1200" dirty="0"/>
        </a:p>
      </dsp:txBody>
      <dsp:txXfrm>
        <a:off x="2911803" y="739092"/>
        <a:ext cx="2405992" cy="1202996"/>
      </dsp:txXfrm>
    </dsp:sp>
    <dsp:sp modelId="{D5B01712-FDB7-0A4C-AABF-F200E403ADA4}">
      <dsp:nvSpPr>
        <dsp:cNvPr id="0" name=""/>
        <dsp:cNvSpPr/>
      </dsp:nvSpPr>
      <dsp:spPr>
        <a:xfrm>
          <a:off x="552" y="2447347"/>
          <a:ext cx="2405992" cy="1202996"/>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Clearly Permissible</a:t>
          </a:r>
        </a:p>
        <a:p>
          <a:pPr lvl="0" algn="ctr" defTabSz="1066800">
            <a:lnSpc>
              <a:spcPct val="90000"/>
            </a:lnSpc>
            <a:spcBef>
              <a:spcPct val="0"/>
            </a:spcBef>
            <a:spcAft>
              <a:spcPct val="35000"/>
            </a:spcAft>
          </a:pPr>
          <a:r>
            <a:rPr lang="en-US" sz="2400" kern="1200" dirty="0" smtClean="0"/>
            <a:t>Ex. Qur’an 5:5</a:t>
          </a:r>
          <a:endParaRPr lang="en-US" sz="2400" kern="1200" dirty="0"/>
        </a:p>
      </dsp:txBody>
      <dsp:txXfrm>
        <a:off x="552" y="2447347"/>
        <a:ext cx="2405992" cy="1202996"/>
      </dsp:txXfrm>
    </dsp:sp>
    <dsp:sp modelId="{32E6F4AE-E87A-3749-A324-F9FE93E8BA4B}">
      <dsp:nvSpPr>
        <dsp:cNvPr id="0" name=""/>
        <dsp:cNvSpPr/>
      </dsp:nvSpPr>
      <dsp:spPr>
        <a:xfrm>
          <a:off x="2911803" y="2447347"/>
          <a:ext cx="2405992" cy="1202996"/>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Not Clearly Permissible, Nor Clearly Forbidden</a:t>
          </a:r>
          <a:endParaRPr lang="en-US" sz="2400" kern="1200" dirty="0"/>
        </a:p>
      </dsp:txBody>
      <dsp:txXfrm>
        <a:off x="2911803" y="2447347"/>
        <a:ext cx="2405992" cy="1202996"/>
      </dsp:txXfrm>
    </dsp:sp>
    <dsp:sp modelId="{252F46FF-FCD6-C149-BC59-827367018C78}">
      <dsp:nvSpPr>
        <dsp:cNvPr id="0" name=""/>
        <dsp:cNvSpPr/>
      </dsp:nvSpPr>
      <dsp:spPr>
        <a:xfrm>
          <a:off x="5823054" y="2447347"/>
          <a:ext cx="2405992" cy="1202996"/>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Clearly Forbidden</a:t>
          </a:r>
        </a:p>
        <a:p>
          <a:pPr lvl="0" algn="ctr" defTabSz="1066800">
            <a:lnSpc>
              <a:spcPct val="90000"/>
            </a:lnSpc>
            <a:spcBef>
              <a:spcPct val="0"/>
            </a:spcBef>
            <a:spcAft>
              <a:spcPct val="35000"/>
            </a:spcAft>
          </a:pPr>
          <a:r>
            <a:rPr lang="en-US" sz="2400" kern="1200" dirty="0" smtClean="0"/>
            <a:t>Ex. Qur’an 5:3</a:t>
          </a:r>
          <a:endParaRPr lang="en-US" sz="2400" kern="1200" dirty="0"/>
        </a:p>
      </dsp:txBody>
      <dsp:txXfrm>
        <a:off x="5823054" y="2447347"/>
        <a:ext cx="2405992" cy="120299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CA"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CA" smtClean="0"/>
              <a:t>Click to edit Master subtitle style</a:t>
            </a:r>
            <a:endParaRPr kumimoji="0" lang="en-US"/>
          </a:p>
        </p:txBody>
      </p:sp>
      <p:sp>
        <p:nvSpPr>
          <p:cNvPr id="30" name="Date Placeholder 29"/>
          <p:cNvSpPr>
            <a:spLocks noGrp="1"/>
          </p:cNvSpPr>
          <p:nvPr>
            <p:ph type="dt" sz="half" idx="10"/>
          </p:nvPr>
        </p:nvSpPr>
        <p:spPr/>
        <p:txBody>
          <a:bodyPr/>
          <a:lstStyle/>
          <a:p>
            <a:fld id="{7EB3D038-382E-684D-A06C-DFFC97D7F194}" type="datetimeFigureOut">
              <a:rPr lang="en-US" smtClean="0"/>
              <a:t>4/23/10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7EB3D038-382E-684D-A06C-DFFC97D7F194}" type="datetimeFigureOut">
              <a:rPr lang="en-US" smtClean="0"/>
              <a:t>4/23/10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AA2BF7-7A4B-3544-9366-FE0CC39FF28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CA"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CA" smtClean="0"/>
              <a:t>Click to edit Master text styles</a:t>
            </a:r>
          </a:p>
        </p:txBody>
      </p:sp>
      <p:sp>
        <p:nvSpPr>
          <p:cNvPr id="4" name="Date Placeholder 3"/>
          <p:cNvSpPr>
            <a:spLocks noGrp="1"/>
          </p:cNvSpPr>
          <p:nvPr>
            <p:ph type="dt" sz="half" idx="10"/>
          </p:nvPr>
        </p:nvSpPr>
        <p:spPr/>
        <p:txBody>
          <a:bodyPr/>
          <a:lstStyle/>
          <a:p>
            <a:fld id="{7EB3D038-382E-684D-A06C-DFFC97D7F194}" type="datetimeFigureOut">
              <a:rPr lang="en-US" smtClean="0"/>
              <a:t>4/23/10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AA2BF7-7A4B-3544-9366-FE0CC39FF28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CA"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5" name="Date Placeholder 4"/>
          <p:cNvSpPr>
            <a:spLocks noGrp="1"/>
          </p:cNvSpPr>
          <p:nvPr>
            <p:ph type="dt" sz="half" idx="10"/>
          </p:nvPr>
        </p:nvSpPr>
        <p:spPr/>
        <p:txBody>
          <a:bodyPr/>
          <a:lstStyle/>
          <a:p>
            <a:fld id="{7EB3D038-382E-684D-A06C-DFFC97D7F194}" type="datetimeFigureOut">
              <a:rPr lang="en-US" smtClean="0"/>
              <a:t>4/23/10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AA2BF7-7A4B-3544-9366-FE0CC39FF28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CA"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CA"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CA"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7" name="Date Placeholder 6"/>
          <p:cNvSpPr>
            <a:spLocks noGrp="1"/>
          </p:cNvSpPr>
          <p:nvPr>
            <p:ph type="dt" sz="half" idx="10"/>
          </p:nvPr>
        </p:nvSpPr>
        <p:spPr/>
        <p:txBody>
          <a:bodyPr/>
          <a:lstStyle/>
          <a:p>
            <a:fld id="{7EB3D038-382E-684D-A06C-DFFC97D7F194}" type="datetimeFigureOut">
              <a:rPr lang="en-US" smtClean="0"/>
              <a:t>4/23/10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AA2BF7-7A4B-3544-9366-FE0CC39FF28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CA" smtClean="0"/>
              <a:t>Click to edit Master title style</a:t>
            </a:r>
            <a:endParaRPr kumimoji="0" lang="en-US"/>
          </a:p>
        </p:txBody>
      </p:sp>
      <p:sp>
        <p:nvSpPr>
          <p:cNvPr id="3" name="Date Placeholder 2"/>
          <p:cNvSpPr>
            <a:spLocks noGrp="1"/>
          </p:cNvSpPr>
          <p:nvPr>
            <p:ph type="dt" sz="half" idx="10"/>
          </p:nvPr>
        </p:nvSpPr>
        <p:spPr/>
        <p:txBody>
          <a:bodyPr/>
          <a:lstStyle/>
          <a:p>
            <a:fld id="{7EB3D038-382E-684D-A06C-DFFC97D7F194}" type="datetimeFigureOut">
              <a:rPr lang="en-US" smtClean="0"/>
              <a:t>4/23/10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AA2BF7-7A4B-3544-9366-FE0CC39FF28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B3D038-382E-684D-A06C-DFFC97D7F194}" type="datetimeFigureOut">
              <a:rPr lang="en-US" smtClean="0"/>
              <a:t>4/23/10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AA2BF7-7A4B-3544-9366-FE0CC39FF28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CA"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CA"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5" name="Date Placeholder 4"/>
          <p:cNvSpPr>
            <a:spLocks noGrp="1"/>
          </p:cNvSpPr>
          <p:nvPr>
            <p:ph type="dt" sz="half" idx="10"/>
          </p:nvPr>
        </p:nvSpPr>
        <p:spPr/>
        <p:txBody>
          <a:bodyPr/>
          <a:lstStyle/>
          <a:p>
            <a:fld id="{7EB3D038-382E-684D-A06C-DFFC97D7F194}" type="datetimeFigureOut">
              <a:rPr lang="en-US" smtClean="0"/>
              <a:t>4/23/10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AA2BF7-7A4B-3544-9366-FE0CC39FF28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CA"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CA" smtClean="0"/>
              <a:t>Click to edit Master text styles</a:t>
            </a:r>
          </a:p>
        </p:txBody>
      </p:sp>
      <p:sp>
        <p:nvSpPr>
          <p:cNvPr id="5" name="Date Placeholder 4"/>
          <p:cNvSpPr>
            <a:spLocks noGrp="1"/>
          </p:cNvSpPr>
          <p:nvPr>
            <p:ph type="dt" sz="half" idx="10"/>
          </p:nvPr>
        </p:nvSpPr>
        <p:spPr/>
        <p:txBody>
          <a:bodyPr/>
          <a:lstStyle/>
          <a:p>
            <a:fld id="{7EB3D038-382E-684D-A06C-DFFC97D7F194}" type="datetimeFigureOut">
              <a:rPr lang="en-US" smtClean="0"/>
              <a:t>4/23/10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EAA2BF7-7A4B-3544-9366-FE0CC39FF28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CA"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7EB3D038-382E-684D-A06C-DFFC97D7F194}" type="datetimeFigureOut">
              <a:rPr lang="en-US" smtClean="0"/>
              <a:t>4/23/10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AA2BF7-7A4B-3544-9366-FE0CC39FF28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7EB3D038-382E-684D-A06C-DFFC97D7F194}" type="datetimeFigureOut">
              <a:rPr lang="en-US" smtClean="0"/>
              <a:t>4/23/10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AA2BF7-7A4B-3544-9366-FE0CC39FF28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CA"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CA" smtClean="0"/>
              <a:t>Click to edit Master text styles</a:t>
            </a:r>
          </a:p>
          <a:p>
            <a:pPr lvl="1" eaLnBrk="1" latinLnBrk="0" hangingPunct="1"/>
            <a:r>
              <a:rPr kumimoji="0" lang="en-CA" smtClean="0"/>
              <a:t>Second level</a:t>
            </a:r>
          </a:p>
          <a:p>
            <a:pPr lvl="2" eaLnBrk="1" latinLnBrk="0" hangingPunct="1"/>
            <a:r>
              <a:rPr kumimoji="0" lang="en-CA" smtClean="0"/>
              <a:t>Third level</a:t>
            </a:r>
          </a:p>
          <a:p>
            <a:pPr lvl="3" eaLnBrk="1" latinLnBrk="0" hangingPunct="1"/>
            <a:r>
              <a:rPr kumimoji="0" lang="en-CA" smtClean="0"/>
              <a:t>Fourth level</a:t>
            </a:r>
          </a:p>
          <a:p>
            <a:pPr lvl="4" eaLnBrk="1" latinLnBrk="0" hangingPunct="1"/>
            <a:r>
              <a:rPr kumimoji="0" lang="en-CA"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B3D038-382E-684D-A06C-DFFC97D7F194}" type="datetimeFigureOut">
              <a:rPr lang="en-US" smtClean="0"/>
              <a:t>4/23/10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EAA2BF7-7A4B-3544-9366-FE0CC39FF28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Imam An-</a:t>
            </a:r>
            <a:r>
              <a:rPr lang="en-US" dirty="0" err="1" smtClean="0"/>
              <a:t>Nawawi’s</a:t>
            </a:r>
            <a:r>
              <a:rPr lang="en-US" dirty="0" smtClean="0"/>
              <a:t> 40</a:t>
            </a:r>
            <a:endParaRPr lang="en-US" dirty="0"/>
          </a:p>
        </p:txBody>
      </p:sp>
      <p:sp>
        <p:nvSpPr>
          <p:cNvPr id="3" name="Subtitle 2"/>
          <p:cNvSpPr>
            <a:spLocks noGrp="1"/>
          </p:cNvSpPr>
          <p:nvPr>
            <p:ph type="subTitle" idx="1"/>
          </p:nvPr>
        </p:nvSpPr>
        <p:spPr/>
        <p:txBody>
          <a:bodyPr/>
          <a:lstStyle/>
          <a:p>
            <a:r>
              <a:rPr lang="en-US" dirty="0" err="1" smtClean="0"/>
              <a:t>Hadith</a:t>
            </a:r>
            <a:r>
              <a:rPr lang="en-US" dirty="0" smtClean="0"/>
              <a:t> # 6</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54882"/>
            <a:ext cx="8229600" cy="5369718"/>
          </a:xfrm>
        </p:spPr>
        <p:txBody>
          <a:bodyPr>
            <a:normAutofit fontScale="92500" lnSpcReduction="10000"/>
          </a:bodyPr>
          <a:lstStyle/>
          <a:p>
            <a:pPr>
              <a:buNone/>
            </a:pPr>
            <a:r>
              <a:rPr lang="en-US" dirty="0" smtClean="0"/>
              <a:t>	</a:t>
            </a:r>
            <a:r>
              <a:rPr lang="en-US" dirty="0" smtClean="0">
                <a:solidFill>
                  <a:schemeClr val="bg2">
                    <a:lumMod val="60000"/>
                    <a:lumOff val="40000"/>
                  </a:schemeClr>
                </a:solidFill>
              </a:rPr>
              <a:t>On </a:t>
            </a:r>
            <a:r>
              <a:rPr lang="en-US" dirty="0" smtClean="0">
                <a:solidFill>
                  <a:schemeClr val="bg2">
                    <a:lumMod val="60000"/>
                    <a:lumOff val="40000"/>
                  </a:schemeClr>
                </a:solidFill>
              </a:rPr>
              <a:t>the authority of Abu Abdullah Al-</a:t>
            </a:r>
            <a:r>
              <a:rPr lang="en-US" dirty="0" err="1" smtClean="0">
                <a:solidFill>
                  <a:schemeClr val="bg2">
                    <a:lumMod val="60000"/>
                    <a:lumOff val="40000"/>
                  </a:schemeClr>
                </a:solidFill>
              </a:rPr>
              <a:t>Nu’man</a:t>
            </a:r>
            <a:r>
              <a:rPr lang="en-US" dirty="0" smtClean="0">
                <a:solidFill>
                  <a:schemeClr val="bg2">
                    <a:lumMod val="60000"/>
                    <a:lumOff val="40000"/>
                  </a:schemeClr>
                </a:solidFill>
              </a:rPr>
              <a:t> </a:t>
            </a:r>
            <a:r>
              <a:rPr lang="en-US" dirty="0" err="1" smtClean="0">
                <a:solidFill>
                  <a:schemeClr val="bg2">
                    <a:lumMod val="60000"/>
                    <a:lumOff val="40000"/>
                  </a:schemeClr>
                </a:solidFill>
              </a:rPr>
              <a:t>Ibn</a:t>
            </a:r>
            <a:r>
              <a:rPr lang="en-US" dirty="0" smtClean="0">
                <a:solidFill>
                  <a:schemeClr val="bg2">
                    <a:lumMod val="60000"/>
                    <a:lumOff val="40000"/>
                  </a:schemeClr>
                </a:solidFill>
              </a:rPr>
              <a:t> </a:t>
            </a:r>
            <a:r>
              <a:rPr lang="en-US" dirty="0" err="1" smtClean="0">
                <a:solidFill>
                  <a:schemeClr val="bg2">
                    <a:lumMod val="60000"/>
                    <a:lumOff val="40000"/>
                  </a:schemeClr>
                </a:solidFill>
              </a:rPr>
              <a:t>Basheer</a:t>
            </a:r>
            <a:r>
              <a:rPr lang="en-US" dirty="0" smtClean="0">
                <a:solidFill>
                  <a:schemeClr val="bg2">
                    <a:lumMod val="60000"/>
                    <a:lumOff val="40000"/>
                  </a:schemeClr>
                </a:solidFill>
              </a:rPr>
              <a:t>, who said</a:t>
            </a:r>
            <a:r>
              <a:rPr lang="en-US" dirty="0" smtClean="0"/>
              <a:t>, </a:t>
            </a:r>
            <a:r>
              <a:rPr lang="en-US" i="1" dirty="0" smtClean="0"/>
              <a:t>‘I heard the Messenger of Allah say: "That which is lawful is clear  and that which is unlawful is clear  and between the two of them are doubtful matters about which not many people know. Thus he who avoids doubtful matters clears himself in regard to his religion and his honor; but, he who falls into doubtful matters falls into that which is unlawful, like the shepherd who pastures around a sanctuary, all but grazing therein. Truly every king has a sanctuary, and truly Allah's sanctuary is His prohibitions</a:t>
            </a:r>
            <a:r>
              <a:rPr lang="en-US" dirty="0" smtClean="0"/>
              <a:t> </a:t>
            </a:r>
            <a:r>
              <a:rPr lang="en-US" i="1" dirty="0" smtClean="0"/>
              <a:t>. Truly in the body there is a morsel of flesh which, if it be whole, all the body is whole and which, if it be diseased, all of it is diseased. Truly it is the heart."’ </a:t>
            </a:r>
            <a:r>
              <a:rPr lang="en-US" dirty="0" smtClean="0">
                <a:solidFill>
                  <a:srgbClr val="20C9F8"/>
                </a:solidFill>
              </a:rPr>
              <a:t>(</a:t>
            </a:r>
            <a:r>
              <a:rPr lang="en-US" dirty="0" err="1" smtClean="0">
                <a:solidFill>
                  <a:srgbClr val="20C9F8"/>
                </a:solidFill>
              </a:rPr>
              <a:t>Sahih</a:t>
            </a:r>
            <a:r>
              <a:rPr lang="en-US" dirty="0" smtClean="0">
                <a:solidFill>
                  <a:srgbClr val="20C9F8"/>
                </a:solidFill>
              </a:rPr>
              <a:t> al-</a:t>
            </a:r>
            <a:r>
              <a:rPr lang="en-US" dirty="0" err="1" smtClean="0">
                <a:solidFill>
                  <a:srgbClr val="20C9F8"/>
                </a:solidFill>
              </a:rPr>
              <a:t>Bukhari</a:t>
            </a:r>
            <a:r>
              <a:rPr lang="en-US" dirty="0" smtClean="0">
                <a:solidFill>
                  <a:srgbClr val="20C9F8"/>
                </a:solidFill>
              </a:rPr>
              <a:t>, </a:t>
            </a:r>
            <a:r>
              <a:rPr lang="en-US" dirty="0" err="1" smtClean="0">
                <a:solidFill>
                  <a:srgbClr val="20C9F8"/>
                </a:solidFill>
              </a:rPr>
              <a:t>Sahih</a:t>
            </a:r>
            <a:r>
              <a:rPr lang="en-US" dirty="0" smtClean="0">
                <a:solidFill>
                  <a:srgbClr val="20C9F8"/>
                </a:solidFill>
              </a:rPr>
              <a:t> Muslim, Ahmad, Abu </a:t>
            </a:r>
            <a:r>
              <a:rPr lang="en-US" dirty="0" err="1" smtClean="0">
                <a:solidFill>
                  <a:srgbClr val="20C9F8"/>
                </a:solidFill>
              </a:rPr>
              <a:t>Dawood</a:t>
            </a:r>
            <a:r>
              <a:rPr lang="en-US" dirty="0" smtClean="0">
                <a:solidFill>
                  <a:srgbClr val="20C9F8"/>
                </a:solidFill>
              </a:rPr>
              <a:t>, At-</a:t>
            </a:r>
            <a:r>
              <a:rPr lang="en-US" dirty="0" err="1" smtClean="0">
                <a:solidFill>
                  <a:srgbClr val="20C9F8"/>
                </a:solidFill>
              </a:rPr>
              <a:t>Tirmidhi</a:t>
            </a:r>
            <a:r>
              <a:rPr lang="en-US" dirty="0" smtClean="0">
                <a:solidFill>
                  <a:srgbClr val="20C9F8"/>
                </a:solidFill>
              </a:rPr>
              <a:t>, </a:t>
            </a:r>
            <a:r>
              <a:rPr lang="en-US" dirty="0" err="1" smtClean="0">
                <a:solidFill>
                  <a:srgbClr val="20C9F8"/>
                </a:solidFill>
              </a:rPr>
              <a:t>Ibn</a:t>
            </a:r>
            <a:r>
              <a:rPr lang="en-US" dirty="0" smtClean="0">
                <a:solidFill>
                  <a:srgbClr val="20C9F8"/>
                </a:solidFill>
              </a:rPr>
              <a:t> </a:t>
            </a:r>
            <a:r>
              <a:rPr lang="en-US" dirty="0" err="1" smtClean="0">
                <a:solidFill>
                  <a:srgbClr val="20C9F8"/>
                </a:solidFill>
              </a:rPr>
              <a:t>Majah</a:t>
            </a:r>
            <a:r>
              <a:rPr lang="en-US" dirty="0" smtClean="0">
                <a:solidFill>
                  <a:srgbClr val="20C9F8"/>
                </a:solidFill>
              </a:rPr>
              <a:t> and An-</a:t>
            </a:r>
            <a:r>
              <a:rPr lang="en-US" dirty="0" err="1" smtClean="0">
                <a:solidFill>
                  <a:srgbClr val="20C9F8"/>
                </a:solidFill>
              </a:rPr>
              <a:t>Nisaa’i</a:t>
            </a:r>
            <a:r>
              <a:rPr lang="en-US" dirty="0" smtClean="0">
                <a:solidFill>
                  <a:srgbClr val="20C9F8"/>
                </a:solidFill>
              </a:rPr>
              <a:t>)</a:t>
            </a:r>
            <a:endParaRPr lang="en-US" dirty="0" smtClean="0">
              <a:solidFill>
                <a:srgbClr val="20C9F8"/>
              </a:solidFill>
            </a:endParaRP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Who </a:t>
            </a:r>
            <a:r>
              <a:rPr lang="en-US" b="1" dirty="0" smtClean="0"/>
              <a:t>was </a:t>
            </a:r>
            <a:r>
              <a:rPr lang="en-US" b="1" dirty="0" err="1" smtClean="0"/>
              <a:t>Nu’man</a:t>
            </a:r>
            <a:r>
              <a:rPr lang="en-US" b="1" dirty="0" smtClean="0"/>
              <a:t> </a:t>
            </a:r>
            <a:r>
              <a:rPr lang="en-US" b="1" dirty="0" err="1" smtClean="0"/>
              <a:t>Ibn</a:t>
            </a:r>
            <a:r>
              <a:rPr lang="en-US" b="1" dirty="0" smtClean="0"/>
              <a:t> </a:t>
            </a:r>
            <a:r>
              <a:rPr lang="en-US" b="1" dirty="0" err="1" smtClean="0"/>
              <a:t>Basheer</a:t>
            </a:r>
            <a:r>
              <a:rPr lang="en-US" b="1" dirty="0" smtClean="0"/>
              <a:t>?</a:t>
            </a:r>
            <a:endParaRPr lang="en-US" dirty="0"/>
          </a:p>
        </p:txBody>
      </p:sp>
      <p:sp>
        <p:nvSpPr>
          <p:cNvPr id="3" name="Content Placeholder 2"/>
          <p:cNvSpPr>
            <a:spLocks noGrp="1"/>
          </p:cNvSpPr>
          <p:nvPr>
            <p:ph idx="1"/>
          </p:nvPr>
        </p:nvSpPr>
        <p:spPr/>
        <p:txBody>
          <a:bodyPr/>
          <a:lstStyle/>
          <a:p>
            <a:r>
              <a:rPr lang="en-US" dirty="0" smtClean="0"/>
              <a:t>Abu Abdullah al-</a:t>
            </a:r>
            <a:r>
              <a:rPr lang="en-US" dirty="0" err="1" smtClean="0"/>
              <a:t>Nu’man</a:t>
            </a:r>
            <a:r>
              <a:rPr lang="en-US" dirty="0" smtClean="0"/>
              <a:t> </a:t>
            </a:r>
            <a:r>
              <a:rPr lang="en-US" dirty="0" err="1" smtClean="0"/>
              <a:t>Ibn</a:t>
            </a:r>
            <a:r>
              <a:rPr lang="en-US" dirty="0" smtClean="0"/>
              <a:t> </a:t>
            </a:r>
            <a:r>
              <a:rPr lang="en-US" dirty="0" err="1" smtClean="0"/>
              <a:t>Basheer</a:t>
            </a:r>
            <a:r>
              <a:rPr lang="en-US" dirty="0" smtClean="0"/>
              <a:t> Al-</a:t>
            </a:r>
            <a:r>
              <a:rPr lang="en-US" dirty="0" err="1" smtClean="0"/>
              <a:t>Ansaari</a:t>
            </a:r>
            <a:r>
              <a:rPr lang="en-US" dirty="0" smtClean="0"/>
              <a:t> al-</a:t>
            </a:r>
            <a:r>
              <a:rPr lang="en-US" dirty="0" err="1" smtClean="0"/>
              <a:t>Khazraji</a:t>
            </a:r>
            <a:r>
              <a:rPr lang="en-US" dirty="0" smtClean="0"/>
              <a:t> is his full name and he was of the first Muslims born to the </a:t>
            </a:r>
            <a:r>
              <a:rPr lang="en-US" dirty="0" err="1" smtClean="0"/>
              <a:t>Ansar</a:t>
            </a:r>
            <a:r>
              <a:rPr lang="en-US" dirty="0" smtClean="0"/>
              <a:t> of </a:t>
            </a:r>
            <a:r>
              <a:rPr lang="en-US" dirty="0" err="1" smtClean="0"/>
              <a:t>Medinah</a:t>
            </a:r>
            <a:r>
              <a:rPr lang="en-US" dirty="0" smtClean="0"/>
              <a:t>.  He was around 10 years old when the Prophet (saw) died and lived until about 64 years of age.  In total, he has narrated 116 </a:t>
            </a:r>
            <a:r>
              <a:rPr lang="en-US" dirty="0" err="1" smtClean="0"/>
              <a:t>hadith</a:t>
            </a:r>
            <a:r>
              <a:rPr lang="en-US" dirty="0" smtClean="0"/>
              <a:t> – 6 of which were recorded by Imam </a:t>
            </a:r>
            <a:r>
              <a:rPr lang="en-US" dirty="0" err="1" smtClean="0"/>
              <a:t>Bukhari</a:t>
            </a:r>
            <a:r>
              <a:rPr lang="en-US" dirty="0" smtClean="0"/>
              <a:t>.  In terms of the his social post, he was involved in the governments of </a:t>
            </a:r>
            <a:r>
              <a:rPr lang="en-US" dirty="0" err="1" smtClean="0"/>
              <a:t>Kufa</a:t>
            </a:r>
            <a:r>
              <a:rPr lang="en-US" dirty="0" smtClean="0"/>
              <a:t> and </a:t>
            </a:r>
            <a:r>
              <a:rPr lang="en-US" dirty="0" err="1" smtClean="0"/>
              <a:t>Hims</a:t>
            </a:r>
            <a:r>
              <a:rPr lang="en-US" dirty="0" smtClean="0"/>
              <a:t>, during the time of </a:t>
            </a:r>
            <a:r>
              <a:rPr lang="en-US" dirty="0" err="1" smtClean="0"/>
              <a:t>Mu’awiya</a:t>
            </a:r>
            <a:r>
              <a:rPr lang="en-US" dirty="0" smtClean="0"/>
              <a:t>.</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a:t>
            </a:r>
            <a:r>
              <a:rPr lang="en-US" b="1" dirty="0" smtClean="0"/>
              <a:t>Structure</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5 Types of “Doubtful Matters</a:t>
            </a:r>
            <a:r>
              <a:rPr lang="en-US" b="1" dirty="0" smtClean="0"/>
              <a:t>”</a:t>
            </a:r>
            <a:endParaRPr lang="en-US" dirty="0"/>
          </a:p>
        </p:txBody>
      </p:sp>
      <p:sp>
        <p:nvSpPr>
          <p:cNvPr id="3" name="Content Placeholder 2"/>
          <p:cNvSpPr>
            <a:spLocks noGrp="1"/>
          </p:cNvSpPr>
          <p:nvPr>
            <p:ph idx="1"/>
          </p:nvPr>
        </p:nvSpPr>
        <p:spPr/>
        <p:txBody>
          <a:bodyPr>
            <a:noAutofit/>
          </a:bodyPr>
          <a:lstStyle/>
          <a:p>
            <a:pPr lvl="0"/>
            <a:r>
              <a:rPr lang="en-US" sz="3500" dirty="0" smtClean="0"/>
              <a:t>When the evidence for a specific act conflicts with each other and there is no immediate resolution.</a:t>
            </a:r>
          </a:p>
          <a:p>
            <a:pPr lvl="0"/>
            <a:r>
              <a:rPr lang="en-US" sz="3500" dirty="0" smtClean="0"/>
              <a:t>For the lay-person who is following one specific school of </a:t>
            </a:r>
            <a:r>
              <a:rPr lang="en-US" sz="3500" dirty="0" err="1" smtClean="0"/>
              <a:t>fiqh</a:t>
            </a:r>
            <a:r>
              <a:rPr lang="en-US" sz="3500" dirty="0" smtClean="0"/>
              <a:t> and then comes across a difference of opinion among scholars.</a:t>
            </a:r>
            <a:endParaRPr lang="en-US" sz="3500" dirty="0" smtClean="0"/>
          </a:p>
          <a:p>
            <a:pPr lvl="0">
              <a:buNone/>
            </a:pPr>
            <a:endParaRPr lang="en-US" sz="35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5 Types of “Doubtful Matters</a:t>
            </a:r>
            <a:r>
              <a:rPr lang="en-US" b="1" dirty="0" smtClean="0"/>
              <a:t>”</a:t>
            </a:r>
            <a:endParaRPr lang="en-US" dirty="0"/>
          </a:p>
        </p:txBody>
      </p:sp>
      <p:sp>
        <p:nvSpPr>
          <p:cNvPr id="3" name="Content Placeholder 2"/>
          <p:cNvSpPr>
            <a:spLocks noGrp="1"/>
          </p:cNvSpPr>
          <p:nvPr>
            <p:ph idx="1"/>
          </p:nvPr>
        </p:nvSpPr>
        <p:spPr/>
        <p:txBody>
          <a:bodyPr>
            <a:normAutofit/>
          </a:bodyPr>
          <a:lstStyle/>
          <a:p>
            <a:pPr lvl="0"/>
            <a:r>
              <a:rPr lang="en-US" sz="3600" dirty="0" smtClean="0"/>
              <a:t>A permissible act leads a person to do a forbidden act or leads a person to leave off other obligatory acts.</a:t>
            </a:r>
          </a:p>
          <a:p>
            <a:pPr lvl="0"/>
            <a:r>
              <a:rPr lang="en-US" sz="3600" dirty="0" smtClean="0"/>
              <a:t>The acts which are deemed “</a:t>
            </a:r>
            <a:r>
              <a:rPr lang="en-US" sz="3600" dirty="0" err="1" smtClean="0"/>
              <a:t>Makrooh</a:t>
            </a:r>
            <a:r>
              <a:rPr lang="en-US" sz="3600" dirty="0" smtClean="0"/>
              <a:t>.”</a:t>
            </a:r>
          </a:p>
          <a:p>
            <a:pPr lvl="0"/>
            <a:r>
              <a:rPr lang="en-US" sz="3600" dirty="0" smtClean="0"/>
              <a:t>The permissibility of an act is doubtful due to the circumstances which surround the parties involved</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Causes of “Doubtful Matters</a:t>
            </a:r>
            <a:r>
              <a:rPr lang="en-US" b="1" dirty="0" smtClean="0"/>
              <a:t>”</a:t>
            </a:r>
            <a:endParaRPr lang="en-US" dirty="0"/>
          </a:p>
        </p:txBody>
      </p:sp>
      <p:sp>
        <p:nvSpPr>
          <p:cNvPr id="3" name="Content Placeholder 2"/>
          <p:cNvSpPr>
            <a:spLocks noGrp="1"/>
          </p:cNvSpPr>
          <p:nvPr>
            <p:ph idx="1"/>
          </p:nvPr>
        </p:nvSpPr>
        <p:spPr/>
        <p:txBody>
          <a:bodyPr>
            <a:normAutofit/>
          </a:bodyPr>
          <a:lstStyle/>
          <a:p>
            <a:r>
              <a:rPr lang="en-US" sz="3200" dirty="0" smtClean="0"/>
              <a:t>One of the major causes of “doubtful matters” is a difference of opinion amongst the scholars; the reason different opinions exist is because not every scholar has the same knowledge, resources or access to knowledge.  As a result, confusion may occur among the </a:t>
            </a:r>
            <a:r>
              <a:rPr lang="en-US" sz="3200" dirty="0" err="1" smtClean="0"/>
              <a:t>ummah</a:t>
            </a:r>
            <a:r>
              <a:rPr lang="en-US" sz="3200" dirty="0" smtClean="0"/>
              <a:t> when an amalgamation of knowledge </a:t>
            </a:r>
            <a:r>
              <a:rPr lang="en-US" sz="3200" dirty="0" smtClean="0"/>
              <a:t>occurs.</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Causes of “Doubtful Matters</a:t>
            </a:r>
            <a:r>
              <a:rPr lang="en-US" b="1" dirty="0" smtClean="0"/>
              <a:t>”</a:t>
            </a:r>
            <a:endParaRPr lang="en-US" dirty="0"/>
          </a:p>
        </p:txBody>
      </p:sp>
      <p:sp>
        <p:nvSpPr>
          <p:cNvPr id="3" name="Content Placeholder 2"/>
          <p:cNvSpPr>
            <a:spLocks noGrp="1"/>
          </p:cNvSpPr>
          <p:nvPr>
            <p:ph idx="1"/>
          </p:nvPr>
        </p:nvSpPr>
        <p:spPr/>
        <p:txBody>
          <a:bodyPr>
            <a:noAutofit/>
          </a:bodyPr>
          <a:lstStyle/>
          <a:p>
            <a:r>
              <a:rPr lang="en-US" sz="2500" dirty="0" smtClean="0"/>
              <a:t>A </a:t>
            </a:r>
            <a:r>
              <a:rPr lang="en-US" sz="2500" dirty="0" smtClean="0"/>
              <a:t>classic, regular example of this is the decision regarding sighting of the moon – local sighting or global sighting?</a:t>
            </a:r>
            <a:r>
              <a:rPr lang="en-US" sz="2500" dirty="0" smtClean="0"/>
              <a:t> </a:t>
            </a:r>
          </a:p>
          <a:p>
            <a:r>
              <a:rPr lang="en-US" sz="2500" dirty="0" smtClean="0"/>
              <a:t>Another example is whether or not to recite </a:t>
            </a:r>
            <a:r>
              <a:rPr lang="en-US" sz="2500" dirty="0" err="1" smtClean="0"/>
              <a:t>Sura</a:t>
            </a:r>
            <a:r>
              <a:rPr lang="en-US" sz="2500" dirty="0" smtClean="0"/>
              <a:t> </a:t>
            </a:r>
            <a:r>
              <a:rPr lang="en-US" sz="2500" dirty="0" err="1" smtClean="0"/>
              <a:t>Fatiha</a:t>
            </a:r>
            <a:r>
              <a:rPr lang="en-US" sz="2500" dirty="0" smtClean="0"/>
              <a:t> when in </a:t>
            </a:r>
            <a:r>
              <a:rPr lang="en-US" sz="2500" dirty="0" err="1" smtClean="0"/>
              <a:t>jama’a</a:t>
            </a:r>
            <a:r>
              <a:rPr lang="en-US" sz="2500" dirty="0" smtClean="0"/>
              <a:t> for </a:t>
            </a:r>
            <a:r>
              <a:rPr lang="en-US" sz="2500" dirty="0" err="1" smtClean="0"/>
              <a:t>Dhuhr</a:t>
            </a:r>
            <a:r>
              <a:rPr lang="en-US" sz="2500" dirty="0" smtClean="0"/>
              <a:t> and/or ‘</a:t>
            </a:r>
            <a:r>
              <a:rPr lang="en-US" sz="2500" dirty="0" err="1" smtClean="0"/>
              <a:t>Asr</a:t>
            </a:r>
            <a:r>
              <a:rPr lang="en-US" sz="2500" dirty="0" smtClean="0"/>
              <a:t> </a:t>
            </a:r>
            <a:r>
              <a:rPr lang="en-US" sz="2500" dirty="0" err="1" smtClean="0"/>
              <a:t>salat</a:t>
            </a:r>
            <a:r>
              <a:rPr lang="en-US" sz="2500" dirty="0" smtClean="0"/>
              <a:t>? </a:t>
            </a:r>
            <a:endParaRPr lang="en-US" sz="2500" dirty="0" smtClean="0"/>
          </a:p>
          <a:p>
            <a:r>
              <a:rPr lang="en-US" sz="2500" dirty="0" smtClean="0"/>
              <a:t>There </a:t>
            </a:r>
            <a:r>
              <a:rPr lang="en-US" sz="2500" dirty="0" smtClean="0"/>
              <a:t>might also be some conflict within the </a:t>
            </a:r>
            <a:r>
              <a:rPr lang="en-US" sz="2500" dirty="0" err="1" smtClean="0"/>
              <a:t>hadith</a:t>
            </a:r>
            <a:r>
              <a:rPr lang="en-US" sz="2500" dirty="0" smtClean="0"/>
              <a:t> themselves where the scholars cannot figure out an appropriate reconciliation.  For example, it is well known that the Prophet (saw) said we should sit down and drink water, but there exists an authentic </a:t>
            </a:r>
            <a:r>
              <a:rPr lang="en-US" sz="2500" dirty="0" err="1" smtClean="0"/>
              <a:t>hadith</a:t>
            </a:r>
            <a:r>
              <a:rPr lang="en-US" sz="2500" dirty="0" smtClean="0"/>
              <a:t> where the Prophet (saw) was standing up and drinking water.</a:t>
            </a:r>
            <a:endParaRPr lang="en-US" sz="2500" dirty="0" smtClean="0"/>
          </a:p>
          <a:p>
            <a:pPr>
              <a:buNone/>
            </a:pPr>
            <a:endParaRPr lang="en-US" sz="25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Doubtful Matters…</a:t>
            </a:r>
            <a:endParaRPr lang="en-US" dirty="0"/>
          </a:p>
        </p:txBody>
      </p:sp>
      <p:sp>
        <p:nvSpPr>
          <p:cNvPr id="3" name="Content Placeholder 2"/>
          <p:cNvSpPr>
            <a:spLocks noGrp="1"/>
          </p:cNvSpPr>
          <p:nvPr>
            <p:ph idx="1"/>
          </p:nvPr>
        </p:nvSpPr>
        <p:spPr/>
        <p:txBody>
          <a:bodyPr>
            <a:normAutofit/>
          </a:bodyPr>
          <a:lstStyle/>
          <a:p>
            <a:pPr lvl="0"/>
            <a:r>
              <a:rPr lang="en-US" sz="3500" dirty="0" smtClean="0"/>
              <a:t>Something is forbidden and then the forbidden aspect is lifted – the confusion is whether or not the forbidden aspect has indeed been lifted.  For example, eating animal meat is </a:t>
            </a:r>
            <a:r>
              <a:rPr lang="en-US" sz="3500" dirty="0" err="1" smtClean="0"/>
              <a:t>haraam</a:t>
            </a:r>
            <a:r>
              <a:rPr lang="en-US" sz="3500" dirty="0" smtClean="0"/>
              <a:t> unless it has been slaughtered correctly.  So, would you go to a Sikh butcher shop to buy </a:t>
            </a:r>
            <a:r>
              <a:rPr lang="en-US" sz="3500" dirty="0" err="1" smtClean="0"/>
              <a:t>Halal</a:t>
            </a:r>
            <a:r>
              <a:rPr lang="en-US" sz="3500" dirty="0" smtClean="0"/>
              <a:t> meat?</a:t>
            </a:r>
          </a:p>
          <a:p>
            <a:endParaRPr lang="en-US" sz="35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Doubtful Matters…</a:t>
            </a:r>
            <a:endParaRPr lang="en-US" dirty="0"/>
          </a:p>
        </p:txBody>
      </p:sp>
      <p:sp>
        <p:nvSpPr>
          <p:cNvPr id="3" name="Content Placeholder 2"/>
          <p:cNvSpPr>
            <a:spLocks noGrp="1"/>
          </p:cNvSpPr>
          <p:nvPr>
            <p:ph idx="1"/>
          </p:nvPr>
        </p:nvSpPr>
        <p:spPr/>
        <p:txBody>
          <a:bodyPr>
            <a:normAutofit fontScale="85000" lnSpcReduction="20000"/>
          </a:bodyPr>
          <a:lstStyle/>
          <a:p>
            <a:pPr lvl="0"/>
            <a:r>
              <a:rPr lang="en-US" sz="3600" dirty="0" smtClean="0"/>
              <a:t>Something is permissible – then something happens and confusion occurs as to whether or not the thing is still permissible.  For example, a person has </a:t>
            </a:r>
            <a:r>
              <a:rPr lang="en-US" sz="3600" dirty="0" err="1" smtClean="0"/>
              <a:t>wudu</a:t>
            </a:r>
            <a:r>
              <a:rPr lang="en-US" sz="3600" dirty="0" smtClean="0"/>
              <a:t>’ and then becomes unsure whether or not he/she still has </a:t>
            </a:r>
            <a:r>
              <a:rPr lang="en-US" sz="3600" dirty="0" err="1" smtClean="0"/>
              <a:t>wudu</a:t>
            </a:r>
            <a:r>
              <a:rPr lang="en-US" sz="3600" dirty="0" smtClean="0"/>
              <a:t>.  The </a:t>
            </a:r>
            <a:r>
              <a:rPr lang="en-US" sz="3600" dirty="0" err="1" smtClean="0"/>
              <a:t>Qa’ida</a:t>
            </a:r>
            <a:r>
              <a:rPr lang="en-US" sz="3600" dirty="0" smtClean="0"/>
              <a:t> (Principle) here is that we consider the matter permissible, until there comes certainty that the matter has become forbidden – i.e. you still have </a:t>
            </a:r>
            <a:r>
              <a:rPr lang="en-US" sz="3600" dirty="0" err="1" smtClean="0"/>
              <a:t>wudu</a:t>
            </a:r>
            <a:r>
              <a:rPr lang="en-US" sz="3600" dirty="0" smtClean="0"/>
              <a:t>’ until you know for sure that you have broken it.</a:t>
            </a:r>
          </a:p>
          <a:p>
            <a:endParaRPr lang="en-US" sz="35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Doubtful Matters…</a:t>
            </a:r>
            <a:endParaRPr lang="en-US" dirty="0"/>
          </a:p>
        </p:txBody>
      </p:sp>
      <p:sp>
        <p:nvSpPr>
          <p:cNvPr id="3" name="Content Placeholder 2"/>
          <p:cNvSpPr>
            <a:spLocks noGrp="1"/>
          </p:cNvSpPr>
          <p:nvPr>
            <p:ph idx="1"/>
          </p:nvPr>
        </p:nvSpPr>
        <p:spPr/>
        <p:txBody>
          <a:bodyPr>
            <a:normAutofit lnSpcReduction="10000"/>
          </a:bodyPr>
          <a:lstStyle/>
          <a:p>
            <a:pPr lvl="0"/>
            <a:r>
              <a:rPr lang="en-US" sz="3200" dirty="0" smtClean="0"/>
              <a:t>There is doubt about a matter, but the evidence regarding its permissibility is not overwhelmingly obvious.  This is the case being talked about in this </a:t>
            </a:r>
            <a:r>
              <a:rPr lang="en-US" sz="3200" dirty="0" err="1" smtClean="0"/>
              <a:t>hadith</a:t>
            </a:r>
            <a:r>
              <a:rPr lang="en-US" sz="3200" dirty="0" smtClean="0"/>
              <a:t>. An example of such a thing is when the Prophet (saw) found a date on the ground and decided not to eat it. He (saw) said he was unsure whether or not that date had been meant for charity (</a:t>
            </a:r>
            <a:r>
              <a:rPr lang="en-US" sz="3200" dirty="0" err="1" smtClean="0"/>
              <a:t>Bukhari</a:t>
            </a:r>
            <a:r>
              <a:rPr lang="en-US" sz="3200" dirty="0" smtClean="0"/>
              <a:t>).</a:t>
            </a:r>
            <a:endParaRPr lang="en-US" sz="3200" dirty="0" smtClean="0"/>
          </a:p>
          <a:p>
            <a:endParaRPr lang="en-US" sz="35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Who Can Clarify These Doubts</a:t>
            </a:r>
            <a:r>
              <a:rPr lang="en-US" b="1" dirty="0" smtClean="0"/>
              <a:t>?</a:t>
            </a:r>
            <a:endParaRPr lang="en-US" dirty="0"/>
          </a:p>
        </p:txBody>
      </p:sp>
      <p:sp>
        <p:nvSpPr>
          <p:cNvPr id="3" name="Content Placeholder 2"/>
          <p:cNvSpPr>
            <a:spLocks noGrp="1"/>
          </p:cNvSpPr>
          <p:nvPr>
            <p:ph idx="1"/>
          </p:nvPr>
        </p:nvSpPr>
        <p:spPr/>
        <p:txBody>
          <a:bodyPr>
            <a:noAutofit/>
          </a:bodyPr>
          <a:lstStyle/>
          <a:p>
            <a:r>
              <a:rPr lang="en-US" sz="3100" dirty="0" smtClean="0"/>
              <a:t>The Prophet (saw) says, “About which not many people are knowledgeable.”  As a result of this statement, we cannot assume that the average lay Muslim has the answer to these doubtful matters; nor can we assume that every scholar has all of the answers.  So, when asked about a doubtful matter it is better for us to say, “Allah Knows Best.”  </a:t>
            </a:r>
          </a:p>
          <a:p>
            <a:pPr>
              <a:buNone/>
            </a:pPr>
            <a:endParaRPr lang="en-US" sz="31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Keeping Away From </a:t>
            </a:r>
            <a:r>
              <a:rPr lang="en-US" b="1" dirty="0" smtClean="0"/>
              <a:t>Doubt</a:t>
            </a:r>
            <a:endParaRPr lang="en-US" dirty="0"/>
          </a:p>
        </p:txBody>
      </p:sp>
      <p:sp>
        <p:nvSpPr>
          <p:cNvPr id="3" name="Content Placeholder 2"/>
          <p:cNvSpPr>
            <a:spLocks noGrp="1"/>
          </p:cNvSpPr>
          <p:nvPr>
            <p:ph idx="1"/>
          </p:nvPr>
        </p:nvSpPr>
        <p:spPr/>
        <p:txBody>
          <a:bodyPr/>
          <a:lstStyle/>
          <a:p>
            <a:r>
              <a:rPr lang="en-US" dirty="0" smtClean="0"/>
              <a:t>The Prophet (saw) made it very apparent that if a person falls into those doubtful matters and others start questioning his/her decisions and lifestyle, then there is no recourse for that individual.  So, if we are to maintain a good reputation of </a:t>
            </a:r>
            <a:r>
              <a:rPr lang="en-US" dirty="0" err="1" smtClean="0"/>
              <a:t>honour</a:t>
            </a:r>
            <a:r>
              <a:rPr lang="en-US" dirty="0" smtClean="0"/>
              <a:t>, integrity and credibility then we must be sure to engage in what is clearly lawful and protect ourselves from that which is clearly unlawful or even doubtful.  We must be aware that Satan will constantly try to attack the character of those who are righteous through the use of doubt.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Keeping Away From </a:t>
            </a:r>
            <a:r>
              <a:rPr lang="en-US" b="1" dirty="0" smtClean="0"/>
              <a:t>Doubt</a:t>
            </a:r>
            <a:endParaRPr lang="en-US" dirty="0"/>
          </a:p>
        </p:txBody>
      </p:sp>
      <p:sp>
        <p:nvSpPr>
          <p:cNvPr id="3" name="Content Placeholder 2"/>
          <p:cNvSpPr>
            <a:spLocks noGrp="1"/>
          </p:cNvSpPr>
          <p:nvPr>
            <p:ph idx="1"/>
          </p:nvPr>
        </p:nvSpPr>
        <p:spPr/>
        <p:txBody>
          <a:bodyPr>
            <a:normAutofit/>
          </a:bodyPr>
          <a:lstStyle/>
          <a:p>
            <a:r>
              <a:rPr lang="en-US" sz="2800" dirty="0" smtClean="0"/>
              <a:t>In </a:t>
            </a:r>
            <a:r>
              <a:rPr lang="en-US" sz="2800" dirty="0" smtClean="0"/>
              <a:t>fact, the Prophet (saw) was once escorting his wife, </a:t>
            </a:r>
            <a:r>
              <a:rPr lang="en-US" sz="2800" dirty="0" err="1" smtClean="0"/>
              <a:t>Safiyah</a:t>
            </a:r>
            <a:r>
              <a:rPr lang="en-US" sz="2800" dirty="0" smtClean="0"/>
              <a:t>, after dark when he was spotted by three other men who quickly looked away and started to leave the area; the Prophet (saw) stopped them to tell them that the woman (</a:t>
            </a:r>
            <a:r>
              <a:rPr lang="en-US" sz="2800" dirty="0" err="1" smtClean="0"/>
              <a:t>Safiyah</a:t>
            </a:r>
            <a:r>
              <a:rPr lang="en-US" sz="2800" dirty="0" smtClean="0"/>
              <a:t>) was his wife (Muslim). </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t>“Falling” into the Doubtful </a:t>
            </a:r>
            <a:r>
              <a:rPr lang="en-US" sz="4400" b="1" dirty="0" smtClean="0"/>
              <a:t>Matters</a:t>
            </a:r>
            <a:endParaRPr lang="en-US" sz="4400" dirty="0"/>
          </a:p>
        </p:txBody>
      </p:sp>
      <p:sp>
        <p:nvSpPr>
          <p:cNvPr id="3" name="Content Placeholder 2"/>
          <p:cNvSpPr>
            <a:spLocks noGrp="1"/>
          </p:cNvSpPr>
          <p:nvPr>
            <p:ph idx="1"/>
          </p:nvPr>
        </p:nvSpPr>
        <p:spPr/>
        <p:txBody>
          <a:bodyPr>
            <a:normAutofit/>
          </a:bodyPr>
          <a:lstStyle/>
          <a:p>
            <a:r>
              <a:rPr lang="en-US" sz="3500" dirty="0" smtClean="0"/>
              <a:t>It is important to note that the specific word used in this </a:t>
            </a:r>
            <a:r>
              <a:rPr lang="en-US" sz="3500" dirty="0" err="1" smtClean="0"/>
              <a:t>hadith</a:t>
            </a:r>
            <a:r>
              <a:rPr lang="en-US" sz="3500" dirty="0" smtClean="0"/>
              <a:t> is “falling into” and what this means is that if a person engages in an action which is not clearly permissible nor clearly impermissible must be careful that this course of action does not lead to that which is impermissible. </a:t>
            </a:r>
            <a:endParaRPr lang="en-US" sz="35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t>“Falling” into the Doubtful </a:t>
            </a:r>
            <a:r>
              <a:rPr lang="en-US" sz="4400" b="1" dirty="0" smtClean="0"/>
              <a:t>Matters</a:t>
            </a:r>
            <a:endParaRPr lang="en-US" sz="4400" dirty="0"/>
          </a:p>
        </p:txBody>
      </p:sp>
      <p:sp>
        <p:nvSpPr>
          <p:cNvPr id="3" name="Content Placeholder 2"/>
          <p:cNvSpPr>
            <a:spLocks noGrp="1"/>
          </p:cNvSpPr>
          <p:nvPr>
            <p:ph idx="1"/>
          </p:nvPr>
        </p:nvSpPr>
        <p:spPr/>
        <p:txBody>
          <a:bodyPr>
            <a:normAutofit fontScale="92500" lnSpcReduction="20000"/>
          </a:bodyPr>
          <a:lstStyle/>
          <a:p>
            <a:r>
              <a:rPr lang="en-US" sz="3600" dirty="0" smtClean="0"/>
              <a:t>For example, a person decides to offer greetings of peace to all females who don the </a:t>
            </a:r>
            <a:r>
              <a:rPr lang="en-US" sz="3600" dirty="0" err="1" smtClean="0"/>
              <a:t>hijab</a:t>
            </a:r>
            <a:r>
              <a:rPr lang="en-US" sz="3600" dirty="0" smtClean="0"/>
              <a:t>.  This is not a clearly forbidden action, nor was it ever encouraged.  However, many Muslims would be weary of this action because it may lead to confusion, or harm, or may be interpreted as disrespect, or it may lead to further talk with a non-</a:t>
            </a:r>
            <a:r>
              <a:rPr lang="en-US" sz="3600" dirty="0" err="1" smtClean="0"/>
              <a:t>mahram</a:t>
            </a:r>
            <a:r>
              <a:rPr lang="en-US" sz="3600" dirty="0" smtClean="0"/>
              <a:t> male/female </a:t>
            </a:r>
            <a:r>
              <a:rPr lang="en-US" sz="3600" dirty="0" smtClean="0"/>
              <a:t>(ex. how are you, how’s the weather, etc.).  </a:t>
            </a:r>
            <a:endParaRPr lang="en-US"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Parable of the </a:t>
            </a:r>
            <a:r>
              <a:rPr lang="en-US" b="1" dirty="0" smtClean="0"/>
              <a:t>Shepherd</a:t>
            </a:r>
            <a:endParaRPr lang="en-US" dirty="0"/>
          </a:p>
        </p:txBody>
      </p:sp>
      <p:sp>
        <p:nvSpPr>
          <p:cNvPr id="3" name="Content Placeholder 2"/>
          <p:cNvSpPr>
            <a:spLocks noGrp="1"/>
          </p:cNvSpPr>
          <p:nvPr>
            <p:ph idx="1"/>
          </p:nvPr>
        </p:nvSpPr>
        <p:spPr/>
        <p:txBody>
          <a:bodyPr/>
          <a:lstStyle/>
          <a:p>
            <a:r>
              <a:rPr lang="en-US" dirty="0" smtClean="0"/>
              <a:t>The reason for this parable is so that the lay people could relate to and understand what the Prophet (saw) was getting at.  Each shepherd has his own specific private grazing ground for his own flock.  It is very important to keep one’s animals within one’s own grazing ground, for if he allowed them to cross into the other person’s grazing ground the animals would get all mixed up and the two shepherds would not be able to figure which sheep belongs to each of them.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Parable of the </a:t>
            </a:r>
            <a:r>
              <a:rPr lang="en-US" b="1" dirty="0" smtClean="0"/>
              <a:t>Shepherd</a:t>
            </a:r>
            <a:endParaRPr lang="en-US" dirty="0"/>
          </a:p>
        </p:txBody>
      </p:sp>
      <p:sp>
        <p:nvSpPr>
          <p:cNvPr id="3" name="Content Placeholder 2"/>
          <p:cNvSpPr>
            <a:spLocks noGrp="1"/>
          </p:cNvSpPr>
          <p:nvPr>
            <p:ph idx="1"/>
          </p:nvPr>
        </p:nvSpPr>
        <p:spPr/>
        <p:txBody>
          <a:bodyPr/>
          <a:lstStyle/>
          <a:p>
            <a:r>
              <a:rPr lang="en-US" dirty="0" smtClean="0"/>
              <a:t>Further, if a shepherd allows his sheep into another person’s private grazing area then that person would become upset that his private area has been trampled upon.  Either way, there would be a fight between the two shepherds.  How would the shepherd be sure to not let his sheep go astray?  He would have to be conscientious and aware of what is going one…if he decides to sleep or rest, he may lose sight of his animals and fall into trouble as a result of his neglectful </a:t>
            </a:r>
            <a:r>
              <a:rPr lang="en-US" dirty="0" err="1" smtClean="0"/>
              <a:t>behaviour</a:t>
            </a:r>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Parable of the </a:t>
            </a:r>
            <a:r>
              <a:rPr lang="en-US" b="1" dirty="0" smtClean="0"/>
              <a:t>Shepherd</a:t>
            </a:r>
            <a:endParaRPr lang="en-US" dirty="0"/>
          </a:p>
        </p:txBody>
      </p:sp>
      <p:sp>
        <p:nvSpPr>
          <p:cNvPr id="3" name="Content Placeholder 2"/>
          <p:cNvSpPr>
            <a:spLocks noGrp="1"/>
          </p:cNvSpPr>
          <p:nvPr>
            <p:ph idx="1"/>
          </p:nvPr>
        </p:nvSpPr>
        <p:spPr/>
        <p:txBody>
          <a:bodyPr>
            <a:noAutofit/>
          </a:bodyPr>
          <a:lstStyle/>
          <a:p>
            <a:r>
              <a:rPr lang="en-US" sz="2400" dirty="0" smtClean="0"/>
              <a:t>Thus, it is very important for Muslims to make sure they do not go near the private grazing grounds of Allah, which are the prohibitions He has laid out.  If we do, then we would be asking for a problem.  </a:t>
            </a:r>
            <a:endParaRPr lang="en-US" sz="2400" dirty="0" smtClean="0"/>
          </a:p>
          <a:p>
            <a:r>
              <a:rPr lang="en-US" sz="2400" dirty="0" smtClean="0"/>
              <a:t>How </a:t>
            </a:r>
            <a:r>
              <a:rPr lang="en-US" sz="2400" dirty="0" smtClean="0"/>
              <a:t>does a person stay way? Simply, through </a:t>
            </a:r>
            <a:r>
              <a:rPr lang="en-US" sz="2400" dirty="0" err="1" smtClean="0"/>
              <a:t>Taqwa</a:t>
            </a:r>
            <a:r>
              <a:rPr lang="en-US" sz="2400" dirty="0" smtClean="0"/>
              <a:t>, as is mentioned in a supportive </a:t>
            </a:r>
            <a:r>
              <a:rPr lang="en-US" sz="2400" dirty="0" err="1" smtClean="0"/>
              <a:t>ayat</a:t>
            </a:r>
            <a:r>
              <a:rPr lang="en-US" sz="2400" dirty="0" smtClean="0"/>
              <a:t> from the Noble Qur’an which iterates this same point:</a:t>
            </a:r>
          </a:p>
          <a:p>
            <a:pPr algn="r">
              <a:buNone/>
            </a:pPr>
            <a:r>
              <a:rPr lang="en-US" sz="3800" dirty="0" smtClean="0"/>
              <a:t> </a:t>
            </a:r>
            <a:r>
              <a:rPr lang="en-US" sz="3800" dirty="0" err="1" smtClean="0"/>
              <a:t>تَقْرَبُوهَا</a:t>
            </a:r>
            <a:r>
              <a:rPr lang="en-US" sz="3800" dirty="0" smtClean="0"/>
              <a:t> </a:t>
            </a:r>
            <a:r>
              <a:rPr lang="en-US" sz="3800" dirty="0" err="1" smtClean="0"/>
              <a:t>فَلاَ</a:t>
            </a:r>
            <a:r>
              <a:rPr lang="en-US" sz="3800" dirty="0" smtClean="0"/>
              <a:t> </a:t>
            </a:r>
            <a:r>
              <a:rPr lang="en-US" sz="3800" dirty="0" err="1" smtClean="0"/>
              <a:t>اللّهِ</a:t>
            </a:r>
            <a:r>
              <a:rPr lang="en-US" sz="3800" dirty="0" smtClean="0"/>
              <a:t> </a:t>
            </a:r>
            <a:r>
              <a:rPr lang="en-US" sz="3800" dirty="0" err="1" smtClean="0"/>
              <a:t>حُدُودُ</a:t>
            </a:r>
            <a:r>
              <a:rPr lang="en-US" sz="3800" dirty="0" smtClean="0"/>
              <a:t> </a:t>
            </a:r>
            <a:r>
              <a:rPr lang="en-US" sz="3800" dirty="0" err="1" smtClean="0"/>
              <a:t>تِلْكَ</a:t>
            </a:r>
            <a:endParaRPr lang="en-US" sz="3800" dirty="0" smtClean="0"/>
          </a:p>
          <a:p>
            <a:pPr>
              <a:buNone/>
            </a:pPr>
            <a:r>
              <a:rPr lang="en-US" sz="2400" dirty="0" smtClean="0"/>
              <a:t> 	These </a:t>
            </a:r>
            <a:r>
              <a:rPr lang="en-US" sz="2400" dirty="0" smtClean="0"/>
              <a:t>are the limits (set) by Allah, so approach them </a:t>
            </a:r>
            <a:r>
              <a:rPr lang="en-US" sz="2400" dirty="0" smtClean="0"/>
              <a:t>not(</a:t>
            </a:r>
            <a:r>
              <a:rPr lang="en-US" sz="2400" dirty="0" smtClean="0"/>
              <a:t>2:187)</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a:t>
            </a:r>
            <a:r>
              <a:rPr lang="en-US" b="1" dirty="0" smtClean="0"/>
              <a:t>Heart</a:t>
            </a:r>
            <a:endParaRPr lang="en-US" dirty="0"/>
          </a:p>
        </p:txBody>
      </p:sp>
      <p:sp>
        <p:nvSpPr>
          <p:cNvPr id="3" name="Content Placeholder 2"/>
          <p:cNvSpPr>
            <a:spLocks noGrp="1"/>
          </p:cNvSpPr>
          <p:nvPr>
            <p:ph idx="1"/>
          </p:nvPr>
        </p:nvSpPr>
        <p:spPr/>
        <p:txBody>
          <a:bodyPr/>
          <a:lstStyle/>
          <a:p>
            <a:pPr algn="r">
              <a:buNone/>
            </a:pPr>
            <a:r>
              <a:rPr lang="x-none" dirty="0" smtClean="0"/>
              <a:t>أَفَلَمْ يَسِيرُوا فِي الْأَرْضِ فَتَكُونَ لَهُمْ قُلُوبٌ يَعْقِلُونَ بِهَا أَوْ آذَانٌ يَسْمَعُونَ بِهَا فَإِنَّهَا لَا تَعْمَى الْأَبْصَارُ وَلَكِن تَعْمَى الْقُلُوبُ الَّتِي فِي الصُّدُور</a:t>
            </a:r>
            <a:r>
              <a:rPr lang="x-none" dirty="0" smtClean="0"/>
              <a:t>ِ</a:t>
            </a:r>
            <a:endParaRPr lang="en-CA" dirty="0" smtClean="0"/>
          </a:p>
          <a:p>
            <a:endParaRPr lang="en-US" dirty="0" smtClean="0"/>
          </a:p>
          <a:p>
            <a:r>
              <a:rPr lang="en-US" sz="2900" dirty="0" smtClean="0"/>
              <a:t>Have they not traveled through the land, and have they hearts wherewith to understand and ears wherewith to hear? Verily, it is not the eyes that grow blind, but it is the hearts which are in the breasts that grow blind. (22:46)</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a:t>
            </a:r>
            <a:r>
              <a:rPr lang="en-US" b="1" dirty="0" smtClean="0"/>
              <a:t>Heart</a:t>
            </a:r>
            <a:endParaRPr lang="en-US" dirty="0"/>
          </a:p>
        </p:txBody>
      </p:sp>
      <p:sp>
        <p:nvSpPr>
          <p:cNvPr id="3" name="Content Placeholder 2"/>
          <p:cNvSpPr>
            <a:spLocks noGrp="1"/>
          </p:cNvSpPr>
          <p:nvPr>
            <p:ph idx="1"/>
          </p:nvPr>
        </p:nvSpPr>
        <p:spPr/>
        <p:txBody>
          <a:bodyPr>
            <a:normAutofit/>
          </a:bodyPr>
          <a:lstStyle/>
          <a:p>
            <a:r>
              <a:rPr lang="en-US" sz="2900" dirty="0" smtClean="0"/>
              <a:t>The heart of the human is what separates him/her from the animal kingdom; the difference is that the heart is not just a physical part of the body, but it is indeed part of the conscience and intellect of a person.  Surely it is obvious that the heart is the commander in chief of the entire body and its soldiers are the limbs which carry out its orders.</a:t>
            </a:r>
            <a:r>
              <a:rPr lang="en-US" sz="2900" dirty="0" smtClean="0"/>
              <a:t>  </a:t>
            </a:r>
            <a:endParaRPr lang="en-US" sz="29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a:t>
            </a:r>
            <a:r>
              <a:rPr lang="en-US" b="1" dirty="0" smtClean="0"/>
              <a:t>Heart</a:t>
            </a:r>
            <a:endParaRPr lang="en-US" dirty="0"/>
          </a:p>
        </p:txBody>
      </p:sp>
      <p:sp>
        <p:nvSpPr>
          <p:cNvPr id="3" name="Content Placeholder 2"/>
          <p:cNvSpPr>
            <a:spLocks noGrp="1"/>
          </p:cNvSpPr>
          <p:nvPr>
            <p:ph idx="1"/>
          </p:nvPr>
        </p:nvSpPr>
        <p:spPr/>
        <p:txBody>
          <a:bodyPr>
            <a:normAutofit/>
          </a:bodyPr>
          <a:lstStyle/>
          <a:p>
            <a:r>
              <a:rPr lang="en-US" sz="3200" dirty="0" smtClean="0"/>
              <a:t>Thus, a heart that commands only goodness will also order abstinence from all that is considered forbidden; it will also, as a logical default, order abstinence from anything and everything that could lead to that which is forbidden </a:t>
            </a:r>
            <a:endParaRPr lang="en-US" sz="29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a:t>
            </a:r>
            <a:r>
              <a:rPr lang="en-US" b="1" dirty="0" smtClean="0"/>
              <a:t>Heart</a:t>
            </a:r>
            <a:endParaRPr lang="en-US" dirty="0"/>
          </a:p>
        </p:txBody>
      </p:sp>
      <p:sp>
        <p:nvSpPr>
          <p:cNvPr id="3" name="Content Placeholder 2"/>
          <p:cNvSpPr>
            <a:spLocks noGrp="1"/>
          </p:cNvSpPr>
          <p:nvPr>
            <p:ph idx="1"/>
          </p:nvPr>
        </p:nvSpPr>
        <p:spPr/>
        <p:txBody>
          <a:bodyPr>
            <a:normAutofit/>
          </a:bodyPr>
          <a:lstStyle/>
          <a:p>
            <a:r>
              <a:rPr lang="en-US" sz="3200" dirty="0" smtClean="0"/>
              <a:t>This is the type of heart we strive to harvest, as is mentioned in the Qur’an: </a:t>
            </a:r>
            <a:endParaRPr lang="en-US" sz="3200" dirty="0" smtClean="0"/>
          </a:p>
          <a:p>
            <a:endParaRPr lang="en-US" sz="3200" dirty="0" smtClean="0"/>
          </a:p>
          <a:p>
            <a:pPr algn="r"/>
            <a:r>
              <a:rPr lang="x-none" sz="3200" dirty="0" smtClean="0"/>
              <a:t>يَوْمَ لَا يَنفَعُ مَالٌ وَلَا بَنُونَ. إِلَّا مَنْ أَتَى اللَّهَ بِقَلْبٍ سَلِيمٍ</a:t>
            </a:r>
            <a:endParaRPr lang="en-US" sz="3200" dirty="0" smtClean="0"/>
          </a:p>
          <a:p>
            <a:endParaRPr lang="en-US" sz="3200" dirty="0" smtClean="0"/>
          </a:p>
          <a:p>
            <a:r>
              <a:rPr lang="en-US" sz="3200" dirty="0" smtClean="0"/>
              <a:t>The Day whereon neither wealth nor sons will avail; except him who brings to Allah a clean heart (26:88-89)</a:t>
            </a:r>
            <a:endParaRPr 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300" b="1" dirty="0" smtClean="0"/>
              <a:t>The Heart that Guides to </a:t>
            </a:r>
            <a:r>
              <a:rPr lang="en-US" sz="4300" b="1" dirty="0" smtClean="0"/>
              <a:t>Goodness</a:t>
            </a:r>
            <a:endParaRPr lang="en-US" sz="4300" dirty="0"/>
          </a:p>
        </p:txBody>
      </p:sp>
      <p:sp>
        <p:nvSpPr>
          <p:cNvPr id="3" name="Content Placeholder 2"/>
          <p:cNvSpPr>
            <a:spLocks noGrp="1"/>
          </p:cNvSpPr>
          <p:nvPr>
            <p:ph idx="1"/>
          </p:nvPr>
        </p:nvSpPr>
        <p:spPr/>
        <p:txBody>
          <a:bodyPr>
            <a:noAutofit/>
          </a:bodyPr>
          <a:lstStyle/>
          <a:p>
            <a:pPr lvl="0"/>
            <a:r>
              <a:rPr lang="en-US" sz="2800" dirty="0" smtClean="0"/>
              <a:t>The person considers his real home to be in the Hereafter and constantly recognizes that the journey on this Earth is temporary.</a:t>
            </a:r>
          </a:p>
          <a:p>
            <a:pPr lvl="0"/>
            <a:r>
              <a:rPr lang="en-US" sz="2800" dirty="0" smtClean="0"/>
              <a:t>The person is a STRANGER (</a:t>
            </a:r>
            <a:r>
              <a:rPr lang="en-US" sz="2800" dirty="0" err="1" smtClean="0"/>
              <a:t>Ghuraba</a:t>
            </a:r>
            <a:r>
              <a:rPr lang="en-US" sz="2800" dirty="0" smtClean="0"/>
              <a:t>) in this world.</a:t>
            </a:r>
          </a:p>
          <a:p>
            <a:pPr lvl="0"/>
            <a:r>
              <a:rPr lang="en-US" sz="2800" dirty="0" smtClean="0"/>
              <a:t>The person is more upset about missing </a:t>
            </a:r>
            <a:r>
              <a:rPr lang="en-US" sz="2800" dirty="0" err="1" smtClean="0"/>
              <a:t>salat</a:t>
            </a:r>
            <a:r>
              <a:rPr lang="en-US" sz="2800" dirty="0" smtClean="0"/>
              <a:t> then about losing money.</a:t>
            </a:r>
          </a:p>
          <a:p>
            <a:pPr lvl="0"/>
            <a:r>
              <a:rPr lang="en-US" sz="2800" dirty="0" smtClean="0"/>
              <a:t>The person finds greater relief, peace and fullness in worshipping Allah, then eating and drinking</a:t>
            </a:r>
            <a:r>
              <a:rPr lang="en-US" sz="2800" dirty="0" smtClean="0"/>
              <a:t>.</a:t>
            </a:r>
            <a:endParaRPr lang="en-US"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300" b="1" dirty="0" smtClean="0"/>
              <a:t>The Heart that Guides to </a:t>
            </a:r>
            <a:r>
              <a:rPr lang="en-US" sz="4300" b="1" dirty="0" smtClean="0"/>
              <a:t>Goodness</a:t>
            </a:r>
            <a:endParaRPr lang="en-US" sz="4300" dirty="0"/>
          </a:p>
        </p:txBody>
      </p:sp>
      <p:sp>
        <p:nvSpPr>
          <p:cNvPr id="3" name="Content Placeholder 2"/>
          <p:cNvSpPr>
            <a:spLocks noGrp="1"/>
          </p:cNvSpPr>
          <p:nvPr>
            <p:ph idx="1"/>
          </p:nvPr>
        </p:nvSpPr>
        <p:spPr/>
        <p:txBody>
          <a:bodyPr>
            <a:noAutofit/>
          </a:bodyPr>
          <a:lstStyle/>
          <a:p>
            <a:pPr lvl="0"/>
            <a:r>
              <a:rPr lang="en-US" sz="2800" dirty="0" smtClean="0"/>
              <a:t>The person has full </a:t>
            </a:r>
            <a:r>
              <a:rPr lang="en-US" sz="2800" dirty="0" err="1" smtClean="0"/>
              <a:t>khoshoo</a:t>
            </a:r>
            <a:r>
              <a:rPr lang="en-US" sz="2800" dirty="0" smtClean="0"/>
              <a:t> in prayer</a:t>
            </a:r>
          </a:p>
          <a:p>
            <a:pPr lvl="0"/>
            <a:r>
              <a:rPr lang="en-US" sz="2800" dirty="0" smtClean="0"/>
              <a:t>The person is always trying to do things to please Allah, Alone and seeks protection from </a:t>
            </a:r>
            <a:r>
              <a:rPr lang="en-US" sz="2800" dirty="0" err="1" smtClean="0"/>
              <a:t>riya</a:t>
            </a:r>
            <a:r>
              <a:rPr lang="en-US" sz="2800" dirty="0" smtClean="0"/>
              <a:t>’.</a:t>
            </a:r>
          </a:p>
          <a:p>
            <a:pPr lvl="0"/>
            <a:r>
              <a:rPr lang="en-US" sz="2800" dirty="0" smtClean="0"/>
              <a:t>The person sees spare time as opportunity for </a:t>
            </a:r>
            <a:r>
              <a:rPr lang="en-US" sz="2800" dirty="0" err="1" smtClean="0"/>
              <a:t>thawab</a:t>
            </a:r>
            <a:r>
              <a:rPr lang="en-US" sz="2800" dirty="0" smtClean="0"/>
              <a:t> and is greedy about his/her spare time just as a miser is about his wealth.</a:t>
            </a:r>
          </a:p>
          <a:p>
            <a:pPr lvl="0"/>
            <a:r>
              <a:rPr lang="en-US" sz="2800" dirty="0" smtClean="0"/>
              <a:t>The person ensures that he has performed every deed correctly according to the Qur’an and sound </a:t>
            </a:r>
            <a:r>
              <a:rPr lang="en-US" sz="2800" dirty="0" err="1" smtClean="0"/>
              <a:t>Hadith</a:t>
            </a: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Heart that Guides to </a:t>
            </a:r>
            <a:r>
              <a:rPr lang="en-US" b="1" dirty="0" smtClean="0"/>
              <a:t>Evil</a:t>
            </a:r>
            <a:endParaRPr lang="en-US" dirty="0"/>
          </a:p>
        </p:txBody>
      </p:sp>
      <p:sp>
        <p:nvSpPr>
          <p:cNvPr id="3" name="Content Placeholder 2"/>
          <p:cNvSpPr>
            <a:spLocks noGrp="1"/>
          </p:cNvSpPr>
          <p:nvPr>
            <p:ph idx="1"/>
          </p:nvPr>
        </p:nvSpPr>
        <p:spPr/>
        <p:txBody>
          <a:bodyPr>
            <a:normAutofit/>
          </a:bodyPr>
          <a:lstStyle/>
          <a:p>
            <a:pPr lvl="0"/>
            <a:r>
              <a:rPr lang="en-US" sz="2700" dirty="0" smtClean="0"/>
              <a:t>The person does not feel any regret or remorse after committing an act of evil.</a:t>
            </a:r>
          </a:p>
          <a:p>
            <a:pPr lvl="0"/>
            <a:r>
              <a:rPr lang="en-US" sz="2700" dirty="0" smtClean="0"/>
              <a:t>The person actually enjoys disobeying Allah and is able to rest well after committing sins.</a:t>
            </a:r>
          </a:p>
          <a:p>
            <a:pPr lvl="0"/>
            <a:r>
              <a:rPr lang="en-US" sz="2700" dirty="0" smtClean="0"/>
              <a:t>The person looks after less important matters, than more important matters; this in reference to looking out for one’s best interest (ex. getting to </a:t>
            </a:r>
            <a:r>
              <a:rPr lang="en-US" sz="2700" dirty="0" err="1" smtClean="0"/>
              <a:t>Jannah</a:t>
            </a:r>
            <a:r>
              <a:rPr lang="en-US" sz="2700" dirty="0" smtClean="0"/>
              <a:t>)</a:t>
            </a:r>
          </a:p>
          <a:p>
            <a:pPr lvl="0"/>
            <a:r>
              <a:rPr lang="en-US" sz="2700" dirty="0" smtClean="0"/>
              <a:t>The person argues against truth and/or has a difficult time accepting truth</a:t>
            </a:r>
            <a:r>
              <a:rPr lang="en-US" sz="2700" dirty="0" smtClean="0"/>
              <a:t>.</a:t>
            </a:r>
            <a:endParaRPr lang="en-US" sz="27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Heart that Guides to </a:t>
            </a:r>
            <a:r>
              <a:rPr lang="en-US" b="1" dirty="0" smtClean="0"/>
              <a:t>Evil</a:t>
            </a:r>
            <a:endParaRPr lang="en-US" dirty="0"/>
          </a:p>
        </p:txBody>
      </p:sp>
      <p:sp>
        <p:nvSpPr>
          <p:cNvPr id="3" name="Content Placeholder 2"/>
          <p:cNvSpPr>
            <a:spLocks noGrp="1"/>
          </p:cNvSpPr>
          <p:nvPr>
            <p:ph idx="1"/>
          </p:nvPr>
        </p:nvSpPr>
        <p:spPr/>
        <p:txBody>
          <a:bodyPr>
            <a:normAutofit/>
          </a:bodyPr>
          <a:lstStyle/>
          <a:p>
            <a:pPr lvl="0"/>
            <a:r>
              <a:rPr lang="en-US" sz="2800" dirty="0" smtClean="0"/>
              <a:t>The person finds more peace in being with evil company and is restless when he/she is with righteous people.</a:t>
            </a:r>
          </a:p>
          <a:p>
            <a:pPr lvl="0"/>
            <a:r>
              <a:rPr lang="en-US" sz="2800" dirty="0" smtClean="0"/>
              <a:t>The person enjoys conversations about misconceptions and controversy; he/she engages in debate and argument rather than reading the Qur’an and searching for the truth.</a:t>
            </a:r>
          </a:p>
          <a:p>
            <a:pPr lvl="0"/>
            <a:r>
              <a:rPr lang="en-US" sz="2800" dirty="0" smtClean="0"/>
              <a:t>The person does not respond to admonition and/or warning.</a:t>
            </a:r>
            <a:endParaRPr lang="en-US"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ＭＳ Ｐ明朝"/>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Flow.thmx</Template>
  <TotalTime>60</TotalTime>
  <Words>2145</Words>
  <Application>Microsoft Macintosh PowerPoint</Application>
  <PresentationFormat>On-screen Show (4:3)</PresentationFormat>
  <Paragraphs>83</Paragraphs>
  <Slides>27</Slides>
  <Notes>0</Notes>
  <HiddenSlides>0</HiddenSlides>
  <MMClips>0</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Flow</vt:lpstr>
      <vt:lpstr>Imam An-Nawawi’s 40</vt:lpstr>
      <vt:lpstr>Slide 2</vt:lpstr>
      <vt:lpstr>   Who was Nu’man Ibn Basheer?</vt:lpstr>
      <vt:lpstr>The Structure</vt:lpstr>
      <vt:lpstr>The 5 Types of “Doubtful Matters”</vt:lpstr>
      <vt:lpstr>The 5 Types of “Doubtful Matters”</vt:lpstr>
      <vt:lpstr>Causes of “Doubtful Matters”</vt:lpstr>
      <vt:lpstr>Causes of “Doubtful Matters”</vt:lpstr>
      <vt:lpstr>More on Doubtful Matters…</vt:lpstr>
      <vt:lpstr>More on Doubtful Matters…</vt:lpstr>
      <vt:lpstr>More on Doubtful Matters…</vt:lpstr>
      <vt:lpstr>Who Can Clarify These Doubts?</vt:lpstr>
      <vt:lpstr>Keeping Away From Doubt</vt:lpstr>
      <vt:lpstr>Keeping Away From Doubt</vt:lpstr>
      <vt:lpstr>“Falling” into the Doubtful Matters</vt:lpstr>
      <vt:lpstr>“Falling” into the Doubtful Matters</vt:lpstr>
      <vt:lpstr>The Parable of the Shepherd</vt:lpstr>
      <vt:lpstr>The Parable of the Shepherd</vt:lpstr>
      <vt:lpstr>The Parable of the Shepherd</vt:lpstr>
      <vt:lpstr>The Heart</vt:lpstr>
      <vt:lpstr>The Heart</vt:lpstr>
      <vt:lpstr>The Heart</vt:lpstr>
      <vt:lpstr>The Heart</vt:lpstr>
      <vt:lpstr>The Heart that Guides to Goodness</vt:lpstr>
      <vt:lpstr>The Heart that Guides to Goodness</vt:lpstr>
      <vt:lpstr>The Heart that Guides to Evil</vt:lpstr>
      <vt:lpstr>The Heart that Guides to Evil</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Omar Zia</dc:creator>
  <cp:lastModifiedBy>Omar Zia</cp:lastModifiedBy>
  <cp:revision>4</cp:revision>
  <dcterms:created xsi:type="dcterms:W3CDTF">2010-04-24T03:50:27Z</dcterms:created>
  <dcterms:modified xsi:type="dcterms:W3CDTF">2010-04-24T04:50:36Z</dcterms:modified>
</cp:coreProperties>
</file>