
<file path=[Content_Types].xml><?xml version="1.0" encoding="utf-8"?>
<Types xmlns="http://schemas.openxmlformats.org/package/2006/content-types">
  <Default Extension="rels" ContentType="application/vnd.openxmlformats-package.relationships+xml"/>
  <Override PartName="/ppt/slideLayouts/slideLayout1.xml" ContentType="application/vnd.openxmlformats-officedocument.presentationml.slideLayout+xml"/>
  <Override PartName="/ppt/slides/slide11.xml" ContentType="application/vnd.openxmlformats-officedocument.presentationml.slide+xml"/>
  <Default Extension="xml" ContentType="application/xml"/>
  <Override PartName="/ppt/slides/slide9.xml" ContentType="application/vnd.openxmlformats-officedocument.presentationml.slide+xml"/>
  <Default Extension="jpeg" ContentType="image/jpeg"/>
  <Override PartName="/ppt/tableStyles.xml" ContentType="application/vnd.openxmlformats-officedocument.presentationml.tableStyles+xml"/>
  <Override PartName="/ppt/slideLayouts/slideLayout8.xml" ContentType="application/vnd.openxmlformats-officedocument.presentationml.slideLayout+xml"/>
  <Override PartName="/ppt/slides/slide7.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s/slide5.xml" ContentType="application/vnd.openxmlformats-officedocument.presentationml.slide+xml"/>
  <Override PartName="/ppt/slides/slide16.xml" ContentType="application/vnd.openxmlformats-officedocument.presentationml.slid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3.xml" ContentType="application/vnd.openxmlformats-officedocument.presentationml.slide+xml"/>
  <Override PartName="/ppt/slideLayouts/slideLayout10.xml" ContentType="application/vnd.openxmlformats-officedocument.presentationml.slideLayout+xml"/>
  <Override PartName="/ppt/slides/slide14.xml" ContentType="application/vnd.openxmlformats-officedocument.presentationml.slide+xml"/>
  <Override PartName="/docProps/core.xml" ContentType="application/vnd.openxmlformats-package.core-properties+xml"/>
  <Override PartName="/docProps/app.xml" ContentType="application/vnd.openxmlformats-officedocument.extended-properties+xml"/>
  <Override PartName="/ppt/slideLayouts/slideLayout2.xml" ContentType="application/vnd.openxmlformats-officedocument.presentationml.slideLayout+xml"/>
  <Override PartName="/ppt/slides/slide1.xml" ContentType="application/vnd.openxmlformats-officedocument.presentationml.slide+xml"/>
  <Override PartName="/ppt/slides/slide12.xml" ContentType="application/vnd.openxmlformats-officedocument.presentationml.slide+xml"/>
  <Default Extension="bin" ContentType="application/vnd.openxmlformats-officedocument.presentationml.printerSettings"/>
  <Override PartName="/ppt/slides/slide10.xml" ContentType="application/vnd.openxmlformats-officedocument.presentationml.slide+xml"/>
  <Override PartName="/ppt/viewProps.xml" ContentType="application/vnd.openxmlformats-officedocument.presentationml.viewProps+xml"/>
  <Override PartName="/ppt/slides/slide8.xml" ContentType="application/vnd.openxmlformats-officedocument.presentationml.slide+xml"/>
  <Override PartName="/ppt/presentation.xml" ContentType="application/vnd.openxmlformats-officedocument.presentationml.presentation.main+xml"/>
  <Override PartName="/ppt/slideLayouts/slideLayout9.xml" ContentType="application/vnd.openxmlformats-officedocument.presentationml.slideLayout+xml"/>
  <Override PartName="/ppt/slideLayouts/slideLayout7.xml" ContentType="application/vnd.openxmlformats-officedocument.presentationml.slideLayout+xml"/>
  <Override PartName="/ppt/slides/slide6.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slides/slide4.xml" ContentType="application/vnd.openxmlformats-officedocument.presentationml.slide+xml"/>
  <Override PartName="/ppt/slideLayouts/slideLayout11.xml" ContentType="application/vnd.openxmlformats-officedocument.presentationml.slideLayout+xml"/>
  <Override PartName="/ppt/slides/slide15.xml" ContentType="application/vnd.openxmlformats-officedocument.presentationml.slide+xml"/>
  <Override PartName="/ppt/theme/theme1.xml" ContentType="application/vnd.openxmlformats-officedocument.theme+xml"/>
  <Override PartName="/ppt/presProps.xml" ContentType="application/vnd.openxmlformats-officedocument.presentationml.presProps+xml"/>
  <Override PartName="/ppt/slideLayouts/slideLayout3.xml" ContentType="application/vnd.openxmlformats-officedocument.presentationml.slideLayout+xml"/>
  <Override PartName="/ppt/slides/slide2.xml" ContentType="application/vnd.openxmlformats-officedocument.presentationml.slide+xml"/>
  <Override PartName="/ppt/slides/slide13.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sldIdLst>
    <p:sldId id="256" r:id="rId2"/>
    <p:sldId id="257" r:id="rId3"/>
    <p:sldId id="258" r:id="rId4"/>
    <p:sldId id="263" r:id="rId5"/>
    <p:sldId id="259" r:id="rId6"/>
    <p:sldId id="260" r:id="rId7"/>
    <p:sldId id="261" r:id="rId8"/>
    <p:sldId id="262" r:id="rId9"/>
    <p:sldId id="264" r:id="rId10"/>
    <p:sldId id="266" r:id="rId11"/>
    <p:sldId id="267" r:id="rId12"/>
    <p:sldId id="265" r:id="rId13"/>
    <p:sldId id="272" r:id="rId14"/>
    <p:sldId id="273" r:id="rId15"/>
    <p:sldId id="268" r:id="rId16"/>
    <p:sldId id="269" r:id="rId17"/>
    <p:sldId id="270" r:id="rId18"/>
    <p:sldId id="271"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p:restoredLeft sz="15620"/>
    <p:restoredTop sz="94660"/>
  </p:normalViewPr>
  <p:slideViewPr>
    <p:cSldViewPr snapToGrid="0" snapToObjects="1">
      <p:cViewPr varScale="1">
        <p:scale>
          <a:sx n="154" d="100"/>
          <a:sy n="154" d="100"/>
        </p:scale>
        <p:origin x="-1144" y="-10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printerSettings" Target="printerSettings/printerSettings1.bin"/><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CA"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CA" smtClean="0"/>
              <a:t>Click to edit Master subtitle style</a:t>
            </a:r>
            <a:endParaRPr lang="en-US"/>
          </a:p>
        </p:txBody>
      </p:sp>
      <p:sp>
        <p:nvSpPr>
          <p:cNvPr id="4" name="Date Placeholder 3"/>
          <p:cNvSpPr>
            <a:spLocks noGrp="1"/>
          </p:cNvSpPr>
          <p:nvPr>
            <p:ph type="dt" sz="half" idx="10"/>
          </p:nvPr>
        </p:nvSpPr>
        <p:spPr/>
        <p:txBody>
          <a:bodyPr/>
          <a:lstStyle/>
          <a:p>
            <a:fld id="{B468F173-503B-3146-920A-F6B6D8720FC1}" type="datetimeFigureOut">
              <a:rPr lang="en-US" smtClean="0"/>
              <a:t>4/16/10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C712BF-409E-D74F-B0F4-5D8AC0E12F9E}"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Content Placeholder 2"/>
          <p:cNvSpPr>
            <a:spLocks noGrp="1"/>
          </p:cNvSpPr>
          <p:nvPr>
            <p:ph idx="1"/>
          </p:nvPr>
        </p:nvSpPr>
        <p:spPr/>
        <p:txBody>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10"/>
          </p:nvPr>
        </p:nvSpPr>
        <p:spPr/>
        <p:txBody>
          <a:bodyPr/>
          <a:lstStyle/>
          <a:p>
            <a:fld id="{B468F173-503B-3146-920A-F6B6D8720FC1}" type="datetimeFigureOut">
              <a:rPr lang="en-US" smtClean="0"/>
              <a:t>4/16/10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C712BF-409E-D74F-B0F4-5D8AC0E12F9E}"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CA"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CA" smtClean="0"/>
              <a:t>Click to edit Master text styles</a:t>
            </a:r>
          </a:p>
        </p:txBody>
      </p:sp>
      <p:sp>
        <p:nvSpPr>
          <p:cNvPr id="4" name="Date Placeholder 3"/>
          <p:cNvSpPr>
            <a:spLocks noGrp="1"/>
          </p:cNvSpPr>
          <p:nvPr>
            <p:ph type="dt" sz="half" idx="10"/>
          </p:nvPr>
        </p:nvSpPr>
        <p:spPr/>
        <p:txBody>
          <a:bodyPr/>
          <a:lstStyle/>
          <a:p>
            <a:fld id="{B468F173-503B-3146-920A-F6B6D8720FC1}" type="datetimeFigureOut">
              <a:rPr lang="en-US" smtClean="0"/>
              <a:t>4/16/10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C712BF-409E-D74F-B0F4-5D8AC0E12F9E}"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5" name="Date Placeholder 4"/>
          <p:cNvSpPr>
            <a:spLocks noGrp="1"/>
          </p:cNvSpPr>
          <p:nvPr>
            <p:ph type="dt" sz="half" idx="10"/>
          </p:nvPr>
        </p:nvSpPr>
        <p:spPr/>
        <p:txBody>
          <a:bodyPr/>
          <a:lstStyle/>
          <a:p>
            <a:fld id="{B468F173-503B-3146-920A-F6B6D8720FC1}" type="datetimeFigureOut">
              <a:rPr lang="en-US" smtClean="0"/>
              <a:t>4/16/10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3C712BF-409E-D74F-B0F4-5D8AC0E12F9E}"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CA"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7" name="Date Placeholder 6"/>
          <p:cNvSpPr>
            <a:spLocks noGrp="1"/>
          </p:cNvSpPr>
          <p:nvPr>
            <p:ph type="dt" sz="half" idx="10"/>
          </p:nvPr>
        </p:nvSpPr>
        <p:spPr/>
        <p:txBody>
          <a:bodyPr/>
          <a:lstStyle/>
          <a:p>
            <a:fld id="{B468F173-503B-3146-920A-F6B6D8720FC1}" type="datetimeFigureOut">
              <a:rPr lang="en-US" smtClean="0"/>
              <a:t>4/16/10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3C712BF-409E-D74F-B0F4-5D8AC0E12F9E}"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Date Placeholder 2"/>
          <p:cNvSpPr>
            <a:spLocks noGrp="1"/>
          </p:cNvSpPr>
          <p:nvPr>
            <p:ph type="dt" sz="half" idx="10"/>
          </p:nvPr>
        </p:nvSpPr>
        <p:spPr/>
        <p:txBody>
          <a:bodyPr/>
          <a:lstStyle/>
          <a:p>
            <a:fld id="{B468F173-503B-3146-920A-F6B6D8720FC1}" type="datetimeFigureOut">
              <a:rPr lang="en-US" smtClean="0"/>
              <a:t>4/16/10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3C712BF-409E-D74F-B0F4-5D8AC0E12F9E}"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68F173-503B-3146-920A-F6B6D8720FC1}" type="datetimeFigureOut">
              <a:rPr lang="en-US" smtClean="0"/>
              <a:t>4/16/10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3C712BF-409E-D74F-B0F4-5D8AC0E12F9E}"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CA"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smtClean="0"/>
              <a:t>Click to edit Master text styles</a:t>
            </a:r>
          </a:p>
        </p:txBody>
      </p:sp>
      <p:sp>
        <p:nvSpPr>
          <p:cNvPr id="5" name="Date Placeholder 4"/>
          <p:cNvSpPr>
            <a:spLocks noGrp="1"/>
          </p:cNvSpPr>
          <p:nvPr>
            <p:ph type="dt" sz="half" idx="10"/>
          </p:nvPr>
        </p:nvSpPr>
        <p:spPr/>
        <p:txBody>
          <a:bodyPr/>
          <a:lstStyle/>
          <a:p>
            <a:fld id="{B468F173-503B-3146-920A-F6B6D8720FC1}" type="datetimeFigureOut">
              <a:rPr lang="en-US" smtClean="0"/>
              <a:t>4/16/10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3C712BF-409E-D74F-B0F4-5D8AC0E12F9E}"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CA"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smtClean="0"/>
              <a:t>Click to edit Master text styles</a:t>
            </a:r>
          </a:p>
        </p:txBody>
      </p:sp>
      <p:sp>
        <p:nvSpPr>
          <p:cNvPr id="5" name="Date Placeholder 4"/>
          <p:cNvSpPr>
            <a:spLocks noGrp="1"/>
          </p:cNvSpPr>
          <p:nvPr>
            <p:ph type="dt" sz="half" idx="10"/>
          </p:nvPr>
        </p:nvSpPr>
        <p:spPr/>
        <p:txBody>
          <a:bodyPr/>
          <a:lstStyle/>
          <a:p>
            <a:fld id="{B468F173-503B-3146-920A-F6B6D8720FC1}" type="datetimeFigureOut">
              <a:rPr lang="en-US" smtClean="0"/>
              <a:t>4/16/10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3C712BF-409E-D74F-B0F4-5D8AC0E12F9E}"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10"/>
          </p:nvPr>
        </p:nvSpPr>
        <p:spPr/>
        <p:txBody>
          <a:bodyPr/>
          <a:lstStyle/>
          <a:p>
            <a:fld id="{B468F173-503B-3146-920A-F6B6D8720FC1}" type="datetimeFigureOut">
              <a:rPr lang="en-US" smtClean="0"/>
              <a:t>4/16/10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C712BF-409E-D74F-B0F4-5D8AC0E12F9E}"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CA"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10"/>
          </p:nvPr>
        </p:nvSpPr>
        <p:spPr/>
        <p:txBody>
          <a:bodyPr/>
          <a:lstStyle/>
          <a:p>
            <a:fld id="{B468F173-503B-3146-920A-F6B6D8720FC1}" type="datetimeFigureOut">
              <a:rPr lang="en-US" smtClean="0"/>
              <a:t>4/16/10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C712BF-409E-D74F-B0F4-5D8AC0E12F9E}"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68F173-503B-3146-920A-F6B6D8720FC1}" type="datetimeFigureOut">
              <a:rPr lang="en-US" smtClean="0"/>
              <a:t>4/16/10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3C712BF-409E-D74F-B0F4-5D8AC0E12F9E}"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Al </a:t>
            </a:r>
            <a:r>
              <a:rPr lang="en-US" dirty="0" err="1" smtClean="0"/>
              <a:t>Qada</a:t>
            </a:r>
            <a:r>
              <a:rPr lang="en-US" dirty="0" smtClean="0"/>
              <a:t>’ &amp; Al </a:t>
            </a:r>
            <a:r>
              <a:rPr lang="en-US" dirty="0" err="1" smtClean="0"/>
              <a:t>Qadr</a:t>
            </a:r>
            <a:endParaRPr lang="en-US" dirty="0"/>
          </a:p>
        </p:txBody>
      </p:sp>
      <p:sp>
        <p:nvSpPr>
          <p:cNvPr id="3" name="Subtitle 2"/>
          <p:cNvSpPr>
            <a:spLocks noGrp="1"/>
          </p:cNvSpPr>
          <p:nvPr>
            <p:ph type="subTitle" idx="1"/>
          </p:nvPr>
        </p:nvSpPr>
        <p:spPr/>
        <p:txBody>
          <a:bodyPr/>
          <a:lstStyle/>
          <a:p>
            <a:r>
              <a:rPr lang="en-US" dirty="0" smtClean="0"/>
              <a:t>Divine Will &amp; Predestination</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Al </a:t>
            </a:r>
            <a:r>
              <a:rPr lang="en-US" dirty="0" err="1" smtClean="0"/>
              <a:t>Qada</a:t>
            </a:r>
            <a:r>
              <a:rPr lang="en-US" dirty="0" smtClean="0"/>
              <a:t>’?</a:t>
            </a:r>
            <a:endParaRPr lang="en-US" dirty="0"/>
          </a:p>
        </p:txBody>
      </p:sp>
      <p:sp>
        <p:nvSpPr>
          <p:cNvPr id="3" name="Content Placeholder 2"/>
          <p:cNvSpPr>
            <a:spLocks noGrp="1"/>
          </p:cNvSpPr>
          <p:nvPr>
            <p:ph idx="1"/>
          </p:nvPr>
        </p:nvSpPr>
        <p:spPr/>
        <p:txBody>
          <a:bodyPr>
            <a:normAutofit/>
          </a:bodyPr>
          <a:lstStyle/>
          <a:p>
            <a:r>
              <a:rPr lang="en-US" dirty="0" err="1" smtClean="0"/>
              <a:t>Qada</a:t>
            </a:r>
            <a:r>
              <a:rPr lang="en-US" dirty="0"/>
              <a:t>’ refers to a decision that is made, or a decree or judgment.  For example, a related word </a:t>
            </a:r>
            <a:r>
              <a:rPr lang="en-US" dirty="0" err="1"/>
              <a:t>Qaadi</a:t>
            </a:r>
            <a:r>
              <a:rPr lang="en-US" dirty="0"/>
              <a:t> means “Judge” – a person who makes specific decisions and/or</a:t>
            </a:r>
            <a:r>
              <a:rPr lang="en-US" dirty="0" smtClean="0"/>
              <a:t> judgments  </a:t>
            </a:r>
          </a:p>
          <a:p>
            <a:r>
              <a:rPr lang="en-US" dirty="0" err="1" smtClean="0"/>
              <a:t>Qada</a:t>
            </a:r>
            <a:r>
              <a:rPr lang="en-US" dirty="0"/>
              <a:t>’ refers to a thing which is completed and finished; also, that everything has been carried out completely and all obligations have been fulfilled</a:t>
            </a:r>
            <a:r>
              <a:rPr lang="en-US" dirty="0" smtClean="0"/>
              <a:t> </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Al </a:t>
            </a:r>
            <a:r>
              <a:rPr lang="en-US" dirty="0" err="1" smtClean="0"/>
              <a:t>Qadr</a:t>
            </a:r>
            <a:r>
              <a:rPr lang="en-US" dirty="0" smtClean="0"/>
              <a:t>?</a:t>
            </a:r>
            <a:endParaRPr lang="en-US" dirty="0"/>
          </a:p>
        </p:txBody>
      </p:sp>
      <p:sp>
        <p:nvSpPr>
          <p:cNvPr id="3" name="Content Placeholder 2"/>
          <p:cNvSpPr>
            <a:spLocks noGrp="1"/>
          </p:cNvSpPr>
          <p:nvPr>
            <p:ph idx="1"/>
          </p:nvPr>
        </p:nvSpPr>
        <p:spPr/>
        <p:txBody>
          <a:bodyPr/>
          <a:lstStyle/>
          <a:p>
            <a:r>
              <a:rPr lang="en-US" dirty="0" err="1" smtClean="0"/>
              <a:t>Qadr</a:t>
            </a:r>
            <a:r>
              <a:rPr lang="en-US" dirty="0" smtClean="0"/>
              <a:t> </a:t>
            </a:r>
            <a:r>
              <a:rPr lang="en-US" dirty="0"/>
              <a:t>simply means that which has been decreed, judged and the ultimate destiny of a thing. </a:t>
            </a:r>
            <a:r>
              <a:rPr lang="en-US" dirty="0" smtClean="0"/>
              <a:t> </a:t>
            </a:r>
          </a:p>
          <a:p>
            <a:r>
              <a:rPr lang="en-US" dirty="0" err="1" smtClean="0"/>
              <a:t>Qadr</a:t>
            </a:r>
            <a:r>
              <a:rPr lang="en-US" dirty="0" smtClean="0"/>
              <a:t> </a:t>
            </a:r>
            <a:r>
              <a:rPr lang="en-US" dirty="0"/>
              <a:t>refers to something which has happened based on prior knowledge. </a:t>
            </a:r>
            <a:r>
              <a:rPr lang="en-US" dirty="0" smtClean="0"/>
              <a:t> </a:t>
            </a: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Al </a:t>
            </a:r>
            <a:r>
              <a:rPr lang="en-US" dirty="0" err="1" smtClean="0"/>
              <a:t>Qadr</a:t>
            </a:r>
            <a:r>
              <a:rPr lang="en-US" dirty="0" smtClean="0"/>
              <a:t>?</a:t>
            </a:r>
            <a:endParaRPr lang="en-US" dirty="0"/>
          </a:p>
        </p:txBody>
      </p:sp>
      <p:sp>
        <p:nvSpPr>
          <p:cNvPr id="3" name="Content Placeholder 2"/>
          <p:cNvSpPr>
            <a:spLocks noGrp="1"/>
          </p:cNvSpPr>
          <p:nvPr>
            <p:ph idx="1"/>
          </p:nvPr>
        </p:nvSpPr>
        <p:spPr/>
        <p:txBody>
          <a:bodyPr/>
          <a:lstStyle/>
          <a:p>
            <a:pPr>
              <a:buNone/>
            </a:pPr>
            <a:r>
              <a:rPr lang="en-US" dirty="0" smtClean="0"/>
              <a:t>	Among </a:t>
            </a:r>
            <a:r>
              <a:rPr lang="en-US" dirty="0"/>
              <a:t>the Names &amp; Attributes of Allah are:</a:t>
            </a:r>
            <a:endParaRPr lang="en-US" dirty="0" smtClean="0"/>
          </a:p>
          <a:p>
            <a:pPr>
              <a:buNone/>
            </a:pPr>
            <a:r>
              <a:rPr lang="en-US" dirty="0" smtClean="0">
                <a:sym typeface="Wingdings 2"/>
              </a:rPr>
              <a:t>	</a:t>
            </a:r>
            <a:r>
              <a:rPr lang="en-US" dirty="0" err="1" smtClean="0">
                <a:sym typeface="Wingdings 2"/>
              </a:rPr>
              <a:t></a:t>
            </a:r>
            <a:r>
              <a:rPr lang="en-US" dirty="0" smtClean="0"/>
              <a:t> </a:t>
            </a:r>
            <a:r>
              <a:rPr lang="en-US" dirty="0"/>
              <a:t>Al </a:t>
            </a:r>
            <a:r>
              <a:rPr lang="en-US" dirty="0" err="1"/>
              <a:t>Qaadir</a:t>
            </a:r>
            <a:r>
              <a:rPr lang="en-US" dirty="0"/>
              <a:t> (the Able)		</a:t>
            </a:r>
            <a:r>
              <a:rPr lang="en-US" dirty="0" smtClean="0"/>
              <a:t>	</a:t>
            </a:r>
          </a:p>
          <a:p>
            <a:pPr>
              <a:buNone/>
            </a:pPr>
            <a:r>
              <a:rPr lang="en-US" dirty="0">
                <a:sym typeface="Wingdings 2"/>
              </a:rPr>
              <a:t>	</a:t>
            </a:r>
            <a:r>
              <a:rPr lang="en-US" dirty="0" err="1" smtClean="0">
                <a:sym typeface="Wingdings 2"/>
              </a:rPr>
              <a:t></a:t>
            </a:r>
            <a:r>
              <a:rPr lang="en-US" dirty="0" smtClean="0"/>
              <a:t> </a:t>
            </a:r>
            <a:r>
              <a:rPr lang="en-US" dirty="0"/>
              <a:t>Al </a:t>
            </a:r>
            <a:r>
              <a:rPr lang="en-US" dirty="0" err="1" smtClean="0"/>
              <a:t>Muqtadir</a:t>
            </a:r>
            <a:r>
              <a:rPr lang="en-US" dirty="0" smtClean="0"/>
              <a:t>	(</a:t>
            </a:r>
            <a:r>
              <a:rPr lang="en-US" dirty="0"/>
              <a:t>Omnipotent) </a:t>
            </a:r>
            <a:endParaRPr lang="en-US" dirty="0" smtClean="0"/>
          </a:p>
          <a:p>
            <a:pPr>
              <a:buNone/>
            </a:pPr>
            <a:r>
              <a:rPr lang="en-US" dirty="0" smtClean="0">
                <a:sym typeface="Wingdings 2"/>
              </a:rPr>
              <a:t>	</a:t>
            </a:r>
            <a:r>
              <a:rPr lang="en-US" dirty="0" err="1" smtClean="0">
                <a:sym typeface="Wingdings 2"/>
              </a:rPr>
              <a:t></a:t>
            </a:r>
            <a:r>
              <a:rPr lang="en-US" dirty="0" smtClean="0"/>
              <a:t> </a:t>
            </a:r>
            <a:r>
              <a:rPr lang="en-US" dirty="0"/>
              <a:t>Al </a:t>
            </a:r>
            <a:r>
              <a:rPr lang="en-US" dirty="0" err="1"/>
              <a:t>Qadeer</a:t>
            </a:r>
            <a:r>
              <a:rPr lang="en-US" dirty="0"/>
              <a:t> (the All Powerful)	</a:t>
            </a:r>
            <a:r>
              <a:rPr lang="en-US" dirty="0" smtClean="0"/>
              <a:t>	</a:t>
            </a:r>
          </a:p>
          <a:p>
            <a:pPr>
              <a:buNone/>
            </a:pPr>
            <a:r>
              <a:rPr lang="en-US" dirty="0">
                <a:sym typeface="Wingdings 2"/>
              </a:rPr>
              <a:t>	</a:t>
            </a:r>
            <a:r>
              <a:rPr lang="en-US" dirty="0" err="1" smtClean="0">
                <a:sym typeface="Wingdings 2"/>
              </a:rPr>
              <a:t></a:t>
            </a:r>
            <a:r>
              <a:rPr lang="en-US" dirty="0" smtClean="0"/>
              <a:t> </a:t>
            </a:r>
            <a:r>
              <a:rPr lang="en-US" dirty="0" err="1"/>
              <a:t>Qudrah</a:t>
            </a:r>
            <a:r>
              <a:rPr lang="en-US" dirty="0"/>
              <a:t> (Power)</a:t>
            </a:r>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 </a:t>
            </a:r>
            <a:r>
              <a:rPr lang="en-US" dirty="0" err="1" smtClean="0"/>
              <a:t>Qada</a:t>
            </a:r>
            <a:r>
              <a:rPr lang="en-US" dirty="0" smtClean="0"/>
              <a:t> &amp; Al </a:t>
            </a:r>
            <a:r>
              <a:rPr lang="en-US" dirty="0" err="1" smtClean="0"/>
              <a:t>Qadr</a:t>
            </a:r>
            <a:endParaRPr lang="en-US" dirty="0"/>
          </a:p>
        </p:txBody>
      </p:sp>
      <p:sp>
        <p:nvSpPr>
          <p:cNvPr id="3" name="Content Placeholder 2"/>
          <p:cNvSpPr>
            <a:spLocks noGrp="1"/>
          </p:cNvSpPr>
          <p:nvPr>
            <p:ph idx="1"/>
          </p:nvPr>
        </p:nvSpPr>
        <p:spPr/>
        <p:txBody>
          <a:bodyPr>
            <a:normAutofit lnSpcReduction="10000"/>
          </a:bodyPr>
          <a:lstStyle/>
          <a:p>
            <a:r>
              <a:rPr lang="en-US" dirty="0" err="1" smtClean="0"/>
              <a:t>Qadr</a:t>
            </a:r>
            <a:r>
              <a:rPr lang="en-US" dirty="0" smtClean="0"/>
              <a:t> </a:t>
            </a:r>
            <a:r>
              <a:rPr lang="en-US" dirty="0"/>
              <a:t>is the foundation of “previous knowledge” upon which the “creation” was built – the completed structure is </a:t>
            </a:r>
            <a:r>
              <a:rPr lang="en-US" dirty="0" err="1"/>
              <a:t>Qada</a:t>
            </a:r>
            <a:r>
              <a:rPr lang="en-US" dirty="0"/>
              <a:t>’.  </a:t>
            </a:r>
            <a:r>
              <a:rPr lang="en-US" dirty="0" smtClean="0"/>
              <a:t> </a:t>
            </a:r>
          </a:p>
          <a:p>
            <a:r>
              <a:rPr lang="en-US" dirty="0" err="1" smtClean="0"/>
              <a:t>Ibn</a:t>
            </a:r>
            <a:r>
              <a:rPr lang="en-US" dirty="0" smtClean="0"/>
              <a:t> </a:t>
            </a:r>
            <a:r>
              <a:rPr lang="en-US" dirty="0" err="1"/>
              <a:t>Hajr</a:t>
            </a:r>
            <a:r>
              <a:rPr lang="en-US" dirty="0"/>
              <a:t> (</a:t>
            </a:r>
            <a:r>
              <a:rPr lang="en-US" dirty="0" err="1"/>
              <a:t>Fath</a:t>
            </a:r>
            <a:r>
              <a:rPr lang="en-US" dirty="0"/>
              <a:t> al Bari) adds, “What is meant is that Allah knows how things will be and when they will happen, before He initiates them.  Then He creates that which He already knows will happen.  Hence, everything that happens stems from His knowledge, power and will.</a:t>
            </a:r>
            <a:r>
              <a:rPr lang="en-US" dirty="0" smtClean="0"/>
              <a:t>”</a:t>
            </a:r>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Establishing Al </a:t>
            </a:r>
            <a:r>
              <a:rPr lang="en-US" dirty="0" err="1" smtClean="0"/>
              <a:t>Qadr</a:t>
            </a:r>
            <a:endParaRPr lang="en-US" dirty="0"/>
          </a:p>
        </p:txBody>
      </p:sp>
      <p:sp>
        <p:nvSpPr>
          <p:cNvPr id="3" name="Content Placeholder 2"/>
          <p:cNvSpPr>
            <a:spLocks noGrp="1"/>
          </p:cNvSpPr>
          <p:nvPr>
            <p:ph idx="1"/>
          </p:nvPr>
        </p:nvSpPr>
        <p:spPr/>
        <p:txBody>
          <a:bodyPr>
            <a:normAutofit fontScale="92500" lnSpcReduction="10000"/>
          </a:bodyPr>
          <a:lstStyle/>
          <a:p>
            <a:pPr lvl="0"/>
            <a:r>
              <a:rPr lang="en-US" dirty="0"/>
              <a:t>Narrates </a:t>
            </a:r>
            <a:r>
              <a:rPr lang="en-US" dirty="0" err="1"/>
              <a:t>Tawoos</a:t>
            </a:r>
            <a:r>
              <a:rPr lang="en-US" dirty="0"/>
              <a:t> </a:t>
            </a:r>
            <a:r>
              <a:rPr lang="en-US" dirty="0" err="1"/>
              <a:t>ibn</a:t>
            </a:r>
            <a:r>
              <a:rPr lang="en-US" dirty="0"/>
              <a:t> </a:t>
            </a:r>
            <a:r>
              <a:rPr lang="en-US" dirty="0" err="1"/>
              <a:t>Kaysani</a:t>
            </a:r>
            <a:r>
              <a:rPr lang="en-US" dirty="0"/>
              <a:t>: “I heard from Abdullah </a:t>
            </a:r>
            <a:r>
              <a:rPr lang="en-US" dirty="0" err="1"/>
              <a:t>ibn</a:t>
            </a:r>
            <a:r>
              <a:rPr lang="en-US" dirty="0"/>
              <a:t> </a:t>
            </a:r>
            <a:r>
              <a:rPr lang="en-US" dirty="0" err="1"/>
              <a:t>Umar</a:t>
            </a:r>
            <a:r>
              <a:rPr lang="en-US" dirty="0"/>
              <a:t> that all success, defeat, sadness, happiness, stress, depression and even the thorn that pricks person by accident – all of it happens by </a:t>
            </a:r>
            <a:r>
              <a:rPr lang="en-US" dirty="0" err="1"/>
              <a:t>Qadr</a:t>
            </a:r>
            <a:r>
              <a:rPr lang="en-US" dirty="0"/>
              <a:t>.” (</a:t>
            </a:r>
            <a:r>
              <a:rPr lang="en-US" dirty="0" err="1" smtClean="0"/>
              <a:t>Sahih</a:t>
            </a:r>
            <a:r>
              <a:rPr lang="en-US" dirty="0" smtClean="0"/>
              <a:t>)</a:t>
            </a:r>
          </a:p>
          <a:p>
            <a:pPr>
              <a:buNone/>
            </a:pPr>
            <a:endParaRPr lang="en-US" dirty="0" smtClean="0"/>
          </a:p>
          <a:p>
            <a:pPr lvl="0"/>
            <a:r>
              <a:rPr lang="en-US" dirty="0"/>
              <a:t>Verily, We have created all things with </a:t>
            </a:r>
            <a:r>
              <a:rPr lang="en-US" dirty="0" err="1"/>
              <a:t>Qadr</a:t>
            </a:r>
            <a:r>
              <a:rPr lang="en-US" dirty="0"/>
              <a:t> (Divine Preordainments of all things before their creation, as written in the Book of Decrees Al-</a:t>
            </a:r>
            <a:r>
              <a:rPr lang="en-US" dirty="0" err="1"/>
              <a:t>Lauh</a:t>
            </a:r>
            <a:r>
              <a:rPr lang="en-US" dirty="0"/>
              <a:t> Al-</a:t>
            </a:r>
            <a:r>
              <a:rPr lang="en-US" dirty="0" err="1"/>
              <a:t>Mahfuz</a:t>
            </a:r>
            <a:r>
              <a:rPr lang="en-US" dirty="0"/>
              <a:t>). (Al-</a:t>
            </a:r>
            <a:r>
              <a:rPr lang="en-US" dirty="0" err="1"/>
              <a:t>Qamar</a:t>
            </a:r>
            <a:r>
              <a:rPr lang="en-US" dirty="0"/>
              <a:t> 54:49)</a:t>
            </a: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Establishing Al </a:t>
            </a:r>
            <a:r>
              <a:rPr lang="en-US" dirty="0" err="1" smtClean="0"/>
              <a:t>Qadr</a:t>
            </a:r>
            <a:endParaRPr lang="en-US" dirty="0"/>
          </a:p>
        </p:txBody>
      </p:sp>
      <p:sp>
        <p:nvSpPr>
          <p:cNvPr id="3" name="Content Placeholder 2"/>
          <p:cNvSpPr>
            <a:spLocks noGrp="1"/>
          </p:cNvSpPr>
          <p:nvPr>
            <p:ph idx="1"/>
          </p:nvPr>
        </p:nvSpPr>
        <p:spPr/>
        <p:txBody>
          <a:bodyPr>
            <a:normAutofit fontScale="77500" lnSpcReduction="20000"/>
          </a:bodyPr>
          <a:lstStyle/>
          <a:p>
            <a:pPr lvl="0"/>
            <a:r>
              <a:rPr lang="en-US" dirty="0"/>
              <a:t>And with Him are the keys of the </a:t>
            </a:r>
            <a:r>
              <a:rPr lang="en-US" dirty="0" err="1"/>
              <a:t>Ghaib</a:t>
            </a:r>
            <a:r>
              <a:rPr lang="en-US" dirty="0"/>
              <a:t> (all that is hidden), none knows them but He. And He knows whatever there is in (or on) the earth and in the sea; not a leaf falls, but he knows it. There is not a grain in the darkness of the Earth nor anything fresh or dry, but is written in a Clear Record. (Al-</a:t>
            </a:r>
            <a:r>
              <a:rPr lang="en-US" dirty="0" err="1"/>
              <a:t>An'am</a:t>
            </a:r>
            <a:r>
              <a:rPr lang="en-US" dirty="0"/>
              <a:t> 6:59)</a:t>
            </a:r>
            <a:endParaRPr lang="en-US" dirty="0" smtClean="0"/>
          </a:p>
          <a:p>
            <a:pPr>
              <a:buNone/>
            </a:pPr>
            <a:endParaRPr lang="en-US" dirty="0" smtClean="0"/>
          </a:p>
          <a:p>
            <a:pPr lvl="0"/>
            <a:r>
              <a:rPr lang="en-US" dirty="0"/>
              <a:t>No calamity befalls on the earth or in yourselves but is inscribed in the Book of Decrees (Al-</a:t>
            </a:r>
            <a:r>
              <a:rPr lang="en-US" dirty="0" err="1"/>
              <a:t>Lauh</a:t>
            </a:r>
            <a:r>
              <a:rPr lang="en-US" dirty="0"/>
              <a:t> Al-</a:t>
            </a:r>
            <a:r>
              <a:rPr lang="en-US" dirty="0" err="1"/>
              <a:t>Mahfuz</a:t>
            </a:r>
            <a:r>
              <a:rPr lang="en-US" dirty="0"/>
              <a:t>), before We bring it into existence. Verily, that is easy for Allah. In order that you may not be sad over matters that you fail to get, nor rejoice because of that which has been given to you. And Allah likes not prideful boasters. (Al-</a:t>
            </a:r>
            <a:r>
              <a:rPr lang="en-US" dirty="0" err="1"/>
              <a:t>Hadid</a:t>
            </a:r>
            <a:r>
              <a:rPr lang="en-US" dirty="0"/>
              <a:t> 57:22-23)</a:t>
            </a:r>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4 Principles of </a:t>
            </a:r>
            <a:r>
              <a:rPr lang="en-US" dirty="0" err="1" smtClean="0"/>
              <a:t>Qadr</a:t>
            </a:r>
            <a:endParaRPr lang="en-US" dirty="0"/>
          </a:p>
        </p:txBody>
      </p:sp>
      <p:sp>
        <p:nvSpPr>
          <p:cNvPr id="3" name="Content Placeholder 2"/>
          <p:cNvSpPr>
            <a:spLocks noGrp="1"/>
          </p:cNvSpPr>
          <p:nvPr>
            <p:ph idx="1"/>
          </p:nvPr>
        </p:nvSpPr>
        <p:spPr/>
        <p:txBody>
          <a:bodyPr>
            <a:normAutofit fontScale="92500" lnSpcReduction="20000"/>
          </a:bodyPr>
          <a:lstStyle/>
          <a:p>
            <a:pPr lvl="0">
              <a:buNone/>
            </a:pPr>
            <a:r>
              <a:rPr lang="en-US" dirty="0" smtClean="0"/>
              <a:t>	</a:t>
            </a:r>
            <a:r>
              <a:rPr lang="en-US" dirty="0" smtClean="0">
                <a:solidFill>
                  <a:srgbClr val="FF0000"/>
                </a:solidFill>
              </a:rPr>
              <a:t>1.</a:t>
            </a:r>
            <a:r>
              <a:rPr lang="en-US" dirty="0" smtClean="0"/>
              <a:t> Belief </a:t>
            </a:r>
            <a:r>
              <a:rPr lang="en-US" dirty="0"/>
              <a:t>in Allah’s “ever-existing” Knowledge of EVERYTHING (‘</a:t>
            </a:r>
            <a:r>
              <a:rPr lang="en-US" dirty="0" err="1"/>
              <a:t>Alameen</a:t>
            </a:r>
            <a:r>
              <a:rPr lang="en-US" dirty="0"/>
              <a:t>), both of general knowledge and specific, minute details – before its existence</a:t>
            </a:r>
            <a:r>
              <a:rPr lang="en-US" dirty="0" smtClean="0"/>
              <a:t>.</a:t>
            </a:r>
          </a:p>
          <a:p>
            <a:r>
              <a:rPr lang="en-US" dirty="0"/>
              <a:t>The key to grasping this concept is to understand that Allah has no limits – especially in terms of space and time.  On the other hand, human beings are limited by space and time and whatever other dimensions exist.  As a result, we are forced to wait for an outcome while Allah does not need to wait. </a:t>
            </a:r>
            <a:r>
              <a:rPr lang="en-US" dirty="0" smtClean="0"/>
              <a:t>   </a:t>
            </a:r>
            <a:endParaRPr lang="en-US" dirty="0"/>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4 Principles of </a:t>
            </a:r>
            <a:r>
              <a:rPr lang="en-US" dirty="0" err="1" smtClean="0"/>
              <a:t>Qadr</a:t>
            </a:r>
            <a:endParaRPr lang="en-US" dirty="0"/>
          </a:p>
        </p:txBody>
      </p:sp>
      <p:sp>
        <p:nvSpPr>
          <p:cNvPr id="3" name="Content Placeholder 2"/>
          <p:cNvSpPr>
            <a:spLocks noGrp="1"/>
          </p:cNvSpPr>
          <p:nvPr>
            <p:ph idx="1"/>
          </p:nvPr>
        </p:nvSpPr>
        <p:spPr/>
        <p:txBody>
          <a:bodyPr/>
          <a:lstStyle/>
          <a:p>
            <a:pPr lvl="0">
              <a:buNone/>
            </a:pPr>
            <a:r>
              <a:rPr lang="en-US" dirty="0" smtClean="0"/>
              <a:t>	</a:t>
            </a:r>
            <a:r>
              <a:rPr lang="en-US" dirty="0" smtClean="0">
                <a:solidFill>
                  <a:srgbClr val="FF0000"/>
                </a:solidFill>
              </a:rPr>
              <a:t>2.</a:t>
            </a:r>
            <a:r>
              <a:rPr lang="en-US" dirty="0" smtClean="0"/>
              <a:t> Belief </a:t>
            </a:r>
            <a:r>
              <a:rPr lang="en-US" dirty="0"/>
              <a:t>that Allah has written everything that will come to pass until the Day of Resurrection in the Preserved Tablet (Al </a:t>
            </a:r>
            <a:r>
              <a:rPr lang="en-US" dirty="0" err="1"/>
              <a:t>Lauh</a:t>
            </a:r>
            <a:r>
              <a:rPr lang="en-US" dirty="0"/>
              <a:t> al </a:t>
            </a:r>
            <a:r>
              <a:rPr lang="en-US" dirty="0" err="1"/>
              <a:t>Mahfooz</a:t>
            </a:r>
            <a:r>
              <a:rPr lang="en-US" dirty="0"/>
              <a:t>)</a:t>
            </a:r>
            <a:endParaRPr lang="en-US" dirty="0" smtClean="0"/>
          </a:p>
          <a:p>
            <a:pPr lvl="0"/>
            <a:r>
              <a:rPr lang="en-US" dirty="0"/>
              <a:t>Verily, We have created all things with </a:t>
            </a:r>
            <a:r>
              <a:rPr lang="en-US" dirty="0" err="1"/>
              <a:t>Qadar</a:t>
            </a:r>
            <a:r>
              <a:rPr lang="en-US" dirty="0"/>
              <a:t> (Divine Preordainments of all things before their creation, as written in the Book of Decrees Al-</a:t>
            </a:r>
            <a:r>
              <a:rPr lang="en-US" dirty="0" err="1"/>
              <a:t>Lauh</a:t>
            </a:r>
            <a:r>
              <a:rPr lang="en-US" dirty="0"/>
              <a:t> Al-</a:t>
            </a:r>
            <a:r>
              <a:rPr lang="en-US" dirty="0" err="1"/>
              <a:t>Mahfuz</a:t>
            </a:r>
            <a:r>
              <a:rPr lang="en-US" dirty="0"/>
              <a:t>). (Al-</a:t>
            </a:r>
            <a:r>
              <a:rPr lang="en-US" dirty="0" err="1"/>
              <a:t>Qamar</a:t>
            </a:r>
            <a:r>
              <a:rPr lang="en-US" dirty="0"/>
              <a:t> 54:49)</a:t>
            </a:r>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4 Principles of </a:t>
            </a:r>
            <a:r>
              <a:rPr lang="en-US" dirty="0" err="1" smtClean="0"/>
              <a:t>Qadr</a:t>
            </a:r>
            <a:endParaRPr lang="en-US" dirty="0"/>
          </a:p>
        </p:txBody>
      </p:sp>
      <p:sp>
        <p:nvSpPr>
          <p:cNvPr id="3" name="Content Placeholder 2"/>
          <p:cNvSpPr>
            <a:spLocks noGrp="1"/>
          </p:cNvSpPr>
          <p:nvPr>
            <p:ph idx="1"/>
          </p:nvPr>
        </p:nvSpPr>
        <p:spPr/>
        <p:txBody>
          <a:bodyPr/>
          <a:lstStyle/>
          <a:p>
            <a:pPr lvl="0">
              <a:buNone/>
            </a:pPr>
            <a:r>
              <a:rPr lang="en-US" dirty="0" smtClean="0"/>
              <a:t>	</a:t>
            </a:r>
            <a:r>
              <a:rPr lang="en-US" dirty="0" smtClean="0">
                <a:solidFill>
                  <a:srgbClr val="FF0000"/>
                </a:solidFill>
              </a:rPr>
              <a:t>3.</a:t>
            </a:r>
            <a:r>
              <a:rPr lang="en-US" dirty="0" smtClean="0"/>
              <a:t> Belief </a:t>
            </a:r>
            <a:r>
              <a:rPr lang="en-US" dirty="0"/>
              <a:t>in the irresistible will and perfect power of Allah, such that what He wills happens and what He does not will does not happen;  Existence is solely in the Power (</a:t>
            </a:r>
            <a:r>
              <a:rPr lang="en-US" dirty="0" err="1"/>
              <a:t>Qudrah</a:t>
            </a:r>
            <a:r>
              <a:rPr lang="en-US" dirty="0"/>
              <a:t>) of Allah </a:t>
            </a:r>
            <a:endParaRPr lang="en-US" dirty="0" smtClean="0"/>
          </a:p>
          <a:p>
            <a:pPr lvl="0"/>
            <a:r>
              <a:rPr lang="en-US" dirty="0"/>
              <a:t>Verily, His Command, when He intends a thing, is only that He says to it, "Be!" and it is! (</a:t>
            </a:r>
            <a:r>
              <a:rPr lang="en-US" dirty="0" err="1"/>
              <a:t>Ya</a:t>
            </a:r>
            <a:r>
              <a:rPr lang="en-US" dirty="0"/>
              <a:t>-Sin 36:82</a:t>
            </a:r>
            <a:r>
              <a:rPr lang="en-US" dirty="0" smtClean="0"/>
              <a:t>)</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4 Principles of </a:t>
            </a:r>
            <a:r>
              <a:rPr lang="en-US" dirty="0" err="1" smtClean="0"/>
              <a:t>Qadr</a:t>
            </a:r>
            <a:endParaRPr lang="en-US" dirty="0"/>
          </a:p>
        </p:txBody>
      </p:sp>
      <p:sp>
        <p:nvSpPr>
          <p:cNvPr id="3" name="Content Placeholder 2"/>
          <p:cNvSpPr>
            <a:spLocks noGrp="1"/>
          </p:cNvSpPr>
          <p:nvPr>
            <p:ph idx="1"/>
          </p:nvPr>
        </p:nvSpPr>
        <p:spPr/>
        <p:txBody>
          <a:bodyPr/>
          <a:lstStyle/>
          <a:p>
            <a:pPr lvl="0">
              <a:buNone/>
            </a:pPr>
            <a:r>
              <a:rPr lang="en-US" dirty="0" smtClean="0"/>
              <a:t>	</a:t>
            </a:r>
            <a:r>
              <a:rPr lang="en-US" dirty="0" smtClean="0">
                <a:solidFill>
                  <a:srgbClr val="FF0000"/>
                </a:solidFill>
              </a:rPr>
              <a:t>4.</a:t>
            </a:r>
            <a:r>
              <a:rPr lang="en-US" dirty="0" smtClean="0"/>
              <a:t> Belief </a:t>
            </a:r>
            <a:r>
              <a:rPr lang="en-US" dirty="0"/>
              <a:t>that Allah has created everything that exists and that Allah has no partner in His </a:t>
            </a:r>
            <a:r>
              <a:rPr lang="en-US" dirty="0" smtClean="0"/>
              <a:t>creation</a:t>
            </a:r>
          </a:p>
          <a:p>
            <a:r>
              <a:rPr lang="en-US" dirty="0"/>
              <a:t>All praises and thanks be to Allah, Who (Alone) created the heavens and the earth, and originated the darkness and the light. (Al-</a:t>
            </a:r>
            <a:r>
              <a:rPr lang="en-US" dirty="0" err="1"/>
              <a:t>An'am</a:t>
            </a:r>
            <a:r>
              <a:rPr lang="en-US" dirty="0"/>
              <a:t> 6:1)</a:t>
            </a:r>
          </a:p>
          <a:p>
            <a:pPr lvl="0">
              <a:buNone/>
            </a:pP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Different Types of </a:t>
            </a:r>
            <a:r>
              <a:rPr lang="en-US" dirty="0" err="1" smtClean="0"/>
              <a:t>Qadr</a:t>
            </a:r>
            <a:endParaRPr lang="en-US" dirty="0"/>
          </a:p>
        </p:txBody>
      </p:sp>
      <p:sp>
        <p:nvSpPr>
          <p:cNvPr id="3" name="Content Placeholder 2"/>
          <p:cNvSpPr>
            <a:spLocks noGrp="1"/>
          </p:cNvSpPr>
          <p:nvPr>
            <p:ph idx="1"/>
          </p:nvPr>
        </p:nvSpPr>
        <p:spPr/>
        <p:txBody>
          <a:bodyPr>
            <a:normAutofit fontScale="85000" lnSpcReduction="20000"/>
          </a:bodyPr>
          <a:lstStyle/>
          <a:p>
            <a:pPr lvl="0"/>
            <a:r>
              <a:rPr lang="en-US" dirty="0"/>
              <a:t>The Pre-Existent measure by the knowledge of Allah, which is in the Preserved Tablet; this information will never change</a:t>
            </a:r>
          </a:p>
          <a:p>
            <a:pPr lvl="0"/>
            <a:r>
              <a:rPr lang="en-US" dirty="0"/>
              <a:t>Allah’s decree of a person’s </a:t>
            </a:r>
            <a:r>
              <a:rPr lang="en-US" dirty="0" err="1"/>
              <a:t>lifes</a:t>
            </a:r>
            <a:r>
              <a:rPr lang="en-US" dirty="0"/>
              <a:t> which is written down when the fetus is given its soul (we will look at this in </a:t>
            </a:r>
            <a:r>
              <a:rPr lang="en-US" dirty="0" err="1"/>
              <a:t>hadith</a:t>
            </a:r>
            <a:r>
              <a:rPr lang="en-US" dirty="0"/>
              <a:t> 4) – this includes the person’s lifespan, their means of sustenance, their deeds and whether or not he/she will be successful</a:t>
            </a:r>
          </a:p>
          <a:p>
            <a:pPr lvl="0"/>
            <a:r>
              <a:rPr lang="en-US" dirty="0"/>
              <a:t>A yearly decree which comes down on </a:t>
            </a:r>
            <a:r>
              <a:rPr lang="en-US" dirty="0" err="1"/>
              <a:t>Layla</a:t>
            </a:r>
            <a:r>
              <a:rPr lang="en-US" dirty="0"/>
              <a:t> </a:t>
            </a:r>
            <a:r>
              <a:rPr lang="en-US" dirty="0" err="1"/>
              <a:t>tul</a:t>
            </a:r>
            <a:r>
              <a:rPr lang="en-US" dirty="0"/>
              <a:t> </a:t>
            </a:r>
            <a:r>
              <a:rPr lang="en-US" dirty="0" err="1"/>
              <a:t>Qadr</a:t>
            </a:r>
            <a:endParaRPr lang="en-US" dirty="0"/>
          </a:p>
          <a:p>
            <a:pPr lvl="0"/>
            <a:r>
              <a:rPr lang="en-US" dirty="0"/>
              <a:t>A daily </a:t>
            </a:r>
            <a:r>
              <a:rPr lang="en-US" dirty="0" err="1"/>
              <a:t>qadr</a:t>
            </a:r>
            <a:r>
              <a:rPr lang="en-US" dirty="0"/>
              <a:t> for everything that occurs – based on the verse: </a:t>
            </a:r>
            <a:r>
              <a:rPr lang="en-US" i="1" dirty="0"/>
              <a:t>Everyday He has a matter to bring forth! (</a:t>
            </a:r>
            <a:r>
              <a:rPr lang="en-US" i="1" dirty="0" err="1"/>
              <a:t>Ar-Rahman</a:t>
            </a:r>
            <a:r>
              <a:rPr lang="en-US" i="1" dirty="0"/>
              <a:t> 55:29)</a:t>
            </a:r>
            <a:endParaRPr lang="en-US" dirty="0"/>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Different Types of </a:t>
            </a:r>
            <a:r>
              <a:rPr lang="en-US" dirty="0" err="1" smtClean="0"/>
              <a:t>Qadr</a:t>
            </a:r>
            <a:endParaRPr lang="en-US" dirty="0"/>
          </a:p>
        </p:txBody>
      </p:sp>
      <p:sp>
        <p:nvSpPr>
          <p:cNvPr id="3" name="Content Placeholder 2"/>
          <p:cNvSpPr>
            <a:spLocks noGrp="1"/>
          </p:cNvSpPr>
          <p:nvPr>
            <p:ph idx="1"/>
          </p:nvPr>
        </p:nvSpPr>
        <p:spPr/>
        <p:txBody>
          <a:bodyPr>
            <a:normAutofit/>
          </a:bodyPr>
          <a:lstStyle/>
          <a:p>
            <a:pPr lvl="0"/>
            <a:r>
              <a:rPr lang="en-US" dirty="0"/>
              <a:t>The Prophet (saw) stated that: </a:t>
            </a:r>
            <a:r>
              <a:rPr lang="en-US" i="1" dirty="0"/>
              <a:t>Nothing repels </a:t>
            </a:r>
            <a:r>
              <a:rPr lang="en-US" i="1" dirty="0" err="1"/>
              <a:t>qadr</a:t>
            </a:r>
            <a:r>
              <a:rPr lang="en-US" i="1" dirty="0"/>
              <a:t> except </a:t>
            </a:r>
            <a:r>
              <a:rPr lang="en-US" i="1" dirty="0" err="1"/>
              <a:t>du’a</a:t>
            </a:r>
            <a:r>
              <a:rPr lang="en-US" dirty="0"/>
              <a:t> </a:t>
            </a:r>
            <a:r>
              <a:rPr lang="en-US" dirty="0" smtClean="0"/>
              <a:t>(</a:t>
            </a:r>
            <a:r>
              <a:rPr lang="en-US" dirty="0" err="1" smtClean="0"/>
              <a:t>Tirmidhi</a:t>
            </a:r>
            <a:r>
              <a:rPr lang="en-US" dirty="0"/>
              <a:t>)</a:t>
            </a:r>
          </a:p>
          <a:p>
            <a:pPr lvl="0"/>
            <a:r>
              <a:rPr lang="en-US" dirty="0"/>
              <a:t>The Prophet (saw) said, </a:t>
            </a:r>
            <a:r>
              <a:rPr lang="en-US" i="1" dirty="0"/>
              <a:t>“Caution will not be of any benefit against </a:t>
            </a:r>
            <a:r>
              <a:rPr lang="en-US" i="1" dirty="0" err="1"/>
              <a:t>qadr</a:t>
            </a:r>
            <a:r>
              <a:rPr lang="en-US" i="1" dirty="0"/>
              <a:t>, but </a:t>
            </a:r>
            <a:r>
              <a:rPr lang="en-US" i="1" dirty="0" err="1"/>
              <a:t>du’a</a:t>
            </a:r>
            <a:r>
              <a:rPr lang="en-US" i="1" dirty="0"/>
              <a:t> benefits matters that have occurred and that are yet to occur.  And indeed, </a:t>
            </a:r>
            <a:r>
              <a:rPr lang="en-US" i="1" dirty="0" err="1"/>
              <a:t>du’a</a:t>
            </a:r>
            <a:r>
              <a:rPr lang="en-US" i="1" dirty="0"/>
              <a:t> meets with a calamity and fights it until the Day of Judgment.”</a:t>
            </a:r>
            <a:r>
              <a:rPr lang="en-US" dirty="0"/>
              <a:t> </a:t>
            </a:r>
            <a:r>
              <a:rPr lang="en-US" dirty="0" smtClean="0"/>
              <a:t>(</a:t>
            </a:r>
            <a:r>
              <a:rPr lang="en-US" dirty="0" err="1" smtClean="0"/>
              <a:t>Tabarani</a:t>
            </a:r>
            <a:r>
              <a:rPr lang="en-US" dirty="0"/>
              <a:t>)</a:t>
            </a:r>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Different Types of </a:t>
            </a:r>
            <a:r>
              <a:rPr lang="en-US" dirty="0" err="1" smtClean="0"/>
              <a:t>Qadr</a:t>
            </a:r>
            <a:endParaRPr lang="en-US" dirty="0"/>
          </a:p>
        </p:txBody>
      </p:sp>
      <p:sp>
        <p:nvSpPr>
          <p:cNvPr id="3" name="Content Placeholder 2"/>
          <p:cNvSpPr>
            <a:spLocks noGrp="1"/>
          </p:cNvSpPr>
          <p:nvPr>
            <p:ph idx="1"/>
          </p:nvPr>
        </p:nvSpPr>
        <p:spPr/>
        <p:txBody>
          <a:bodyPr>
            <a:normAutofit/>
          </a:bodyPr>
          <a:lstStyle/>
          <a:p>
            <a:r>
              <a:rPr lang="en-US" dirty="0"/>
              <a:t>Allah blots out what He wills and confirms (what He wills). And with Him is the Mother of the Book (Al-</a:t>
            </a:r>
            <a:r>
              <a:rPr lang="en-US" dirty="0" err="1"/>
              <a:t>Lauh</a:t>
            </a:r>
            <a:r>
              <a:rPr lang="en-US" dirty="0"/>
              <a:t> Al-</a:t>
            </a:r>
            <a:r>
              <a:rPr lang="en-US" dirty="0" err="1"/>
              <a:t>Mahfuz</a:t>
            </a:r>
            <a:r>
              <a:rPr lang="en-US" dirty="0"/>
              <a:t>) (</a:t>
            </a:r>
            <a:r>
              <a:rPr lang="en-US" dirty="0" err="1"/>
              <a:t>Ra'd</a:t>
            </a:r>
            <a:r>
              <a:rPr lang="en-US" dirty="0"/>
              <a:t> 13:39)</a:t>
            </a:r>
          </a:p>
          <a:p>
            <a:pPr>
              <a:buNone/>
            </a:pP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Free Will?</a:t>
            </a:r>
            <a:endParaRPr lang="en-US" dirty="0"/>
          </a:p>
        </p:txBody>
      </p:sp>
      <p:sp>
        <p:nvSpPr>
          <p:cNvPr id="3" name="Content Placeholder 2"/>
          <p:cNvSpPr>
            <a:spLocks noGrp="1"/>
          </p:cNvSpPr>
          <p:nvPr>
            <p:ph idx="1"/>
          </p:nvPr>
        </p:nvSpPr>
        <p:spPr>
          <a:xfrm>
            <a:off x="457200" y="1278208"/>
            <a:ext cx="8229600" cy="4847955"/>
          </a:xfrm>
        </p:spPr>
        <p:txBody>
          <a:bodyPr>
            <a:normAutofit fontScale="92500" lnSpcReduction="20000"/>
          </a:bodyPr>
          <a:lstStyle/>
          <a:p>
            <a:r>
              <a:rPr lang="en-US" dirty="0"/>
              <a:t>Ali </a:t>
            </a:r>
            <a:r>
              <a:rPr lang="en-US" dirty="0" err="1"/>
              <a:t>ibn</a:t>
            </a:r>
            <a:r>
              <a:rPr lang="en-US" dirty="0"/>
              <a:t> </a:t>
            </a:r>
            <a:r>
              <a:rPr lang="en-US" dirty="0" err="1"/>
              <a:t>Abi</a:t>
            </a:r>
            <a:r>
              <a:rPr lang="en-US" dirty="0"/>
              <a:t> </a:t>
            </a:r>
            <a:r>
              <a:rPr lang="en-US" dirty="0" err="1"/>
              <a:t>Talib</a:t>
            </a:r>
            <a:r>
              <a:rPr lang="en-US" dirty="0"/>
              <a:t> narrates, “We were at a funeral in graveyard of </a:t>
            </a:r>
            <a:r>
              <a:rPr lang="en-US" dirty="0" err="1"/>
              <a:t>Gharqad</a:t>
            </a:r>
            <a:r>
              <a:rPr lang="en-US" dirty="0"/>
              <a:t> and the Messenger of Allah (saw) came to us and we sat around him.  He had a stick with him. He lowered his head and began to scratch the earth with his stick, and then said, “There is not one amongst you except that Allah has decreed a seat in Paradise or Hell and it has been decreed whether he would be an evil person or a blessed person.”  Someone than asked, “O Messenger of Allah, if this is the case then why should we not just rely upon what has been decreed and not bother to strive</a:t>
            </a:r>
            <a:r>
              <a:rPr lang="en-US" dirty="0" smtClean="0"/>
              <a:t>?”</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Free Will?</a:t>
            </a:r>
            <a:endParaRPr lang="en-US" dirty="0"/>
          </a:p>
        </p:txBody>
      </p:sp>
      <p:sp>
        <p:nvSpPr>
          <p:cNvPr id="3" name="Content Placeholder 2"/>
          <p:cNvSpPr>
            <a:spLocks noGrp="1"/>
          </p:cNvSpPr>
          <p:nvPr>
            <p:ph idx="1"/>
          </p:nvPr>
        </p:nvSpPr>
        <p:spPr>
          <a:xfrm>
            <a:off x="457200" y="1278208"/>
            <a:ext cx="8229600" cy="4847955"/>
          </a:xfrm>
        </p:spPr>
        <p:txBody>
          <a:bodyPr>
            <a:normAutofit fontScale="92500"/>
          </a:bodyPr>
          <a:lstStyle/>
          <a:p>
            <a:pPr>
              <a:buNone/>
            </a:pPr>
            <a:r>
              <a:rPr lang="en-US" dirty="0" smtClean="0"/>
              <a:t>	 The Messenger of Allah (saw) replied, “Whoever is one of the blessed will end up doing the actions of those who are blessed and whoever is one of the doomed will end up doing the actions of those who are doomed.”  The Prophet (saw) then continued, saying, “Strive!  For everyone will be guided.  Those who are blessed will be guided to do the actions of who are blessed and those who are doomed will have acts of evil made easier for them.”</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Free Will?</a:t>
            </a:r>
            <a:endParaRPr lang="en-US" dirty="0"/>
          </a:p>
        </p:txBody>
      </p:sp>
      <p:sp>
        <p:nvSpPr>
          <p:cNvPr id="3" name="Content Placeholder 2"/>
          <p:cNvSpPr>
            <a:spLocks noGrp="1"/>
          </p:cNvSpPr>
          <p:nvPr>
            <p:ph idx="1"/>
          </p:nvPr>
        </p:nvSpPr>
        <p:spPr>
          <a:xfrm>
            <a:off x="457200" y="1278208"/>
            <a:ext cx="8229600" cy="4847955"/>
          </a:xfrm>
        </p:spPr>
        <p:txBody>
          <a:bodyPr>
            <a:normAutofit/>
          </a:bodyPr>
          <a:lstStyle/>
          <a:p>
            <a:pPr>
              <a:buNone/>
            </a:pPr>
            <a:r>
              <a:rPr lang="en-US" dirty="0" smtClean="0"/>
              <a:t>	Then the Messenger of Allah (saw) recited:  </a:t>
            </a:r>
            <a:r>
              <a:rPr lang="en-US" i="1" dirty="0" smtClean="0"/>
              <a:t>As for him who gives (in charity) and keeps his duty to Allah and fears Him, and believes in Al-</a:t>
            </a:r>
            <a:r>
              <a:rPr lang="en-US" i="1" dirty="0" err="1" smtClean="0"/>
              <a:t>Husna</a:t>
            </a:r>
            <a:r>
              <a:rPr lang="en-US" i="1" dirty="0" smtClean="0"/>
              <a:t>,  We will make smooth for him the path of ease (goodness).  But he who is greedy miser and thinks himself self-sufficient and belies Al-</a:t>
            </a:r>
            <a:r>
              <a:rPr lang="en-US" i="1" dirty="0" err="1" smtClean="0"/>
              <a:t>Husna</a:t>
            </a:r>
            <a:r>
              <a:rPr lang="en-US" i="1" dirty="0" smtClean="0"/>
              <a:t>, We will make smooth for him the path for evil; (Al-</a:t>
            </a:r>
            <a:r>
              <a:rPr lang="en-US" i="1" dirty="0" err="1" smtClean="0"/>
              <a:t>Lail</a:t>
            </a:r>
            <a:r>
              <a:rPr lang="en-US" i="1" dirty="0" smtClean="0"/>
              <a:t> 92:5-10)</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Chooses?</a:t>
            </a:r>
            <a:endParaRPr lang="en-US" dirty="0"/>
          </a:p>
        </p:txBody>
      </p:sp>
      <p:sp>
        <p:nvSpPr>
          <p:cNvPr id="3" name="Content Placeholder 2"/>
          <p:cNvSpPr>
            <a:spLocks noGrp="1"/>
          </p:cNvSpPr>
          <p:nvPr>
            <p:ph idx="1"/>
          </p:nvPr>
        </p:nvSpPr>
        <p:spPr>
          <a:xfrm>
            <a:off x="313391" y="1311194"/>
            <a:ext cx="3950373" cy="4814969"/>
          </a:xfrm>
        </p:spPr>
        <p:style>
          <a:lnRef idx="1">
            <a:schemeClr val="accent3"/>
          </a:lnRef>
          <a:fillRef idx="2">
            <a:schemeClr val="accent3"/>
          </a:fillRef>
          <a:effectRef idx="1">
            <a:schemeClr val="accent3"/>
          </a:effectRef>
          <a:fontRef idx="minor">
            <a:schemeClr val="dk1"/>
          </a:fontRef>
        </p:style>
        <p:txBody>
          <a:bodyPr>
            <a:normAutofit fontScale="62500" lnSpcReduction="20000"/>
          </a:bodyPr>
          <a:lstStyle/>
          <a:p>
            <a:pPr>
              <a:buNone/>
            </a:pPr>
            <a:r>
              <a:rPr lang="en-US" dirty="0" smtClean="0"/>
              <a:t>	You </a:t>
            </a:r>
            <a:r>
              <a:rPr lang="en-US" dirty="0"/>
              <a:t>got problems, you claim you need a break</a:t>
            </a:r>
            <a:br>
              <a:rPr lang="en-US" dirty="0"/>
            </a:br>
            <a:r>
              <a:rPr lang="en-US" dirty="0"/>
              <a:t>But every dollar you get you take</a:t>
            </a:r>
            <a:br>
              <a:rPr lang="en-US" dirty="0"/>
            </a:br>
            <a:r>
              <a:rPr lang="en-US" dirty="0"/>
              <a:t>Straight to the </a:t>
            </a:r>
            <a:r>
              <a:rPr lang="en-US" dirty="0" err="1"/>
              <a:t>Dopeman</a:t>
            </a:r>
            <a:r>
              <a:rPr lang="en-US" dirty="0"/>
              <a:t>, try to get a beam up</a:t>
            </a:r>
            <a:br>
              <a:rPr lang="en-US" dirty="0"/>
            </a:br>
            <a:r>
              <a:rPr lang="en-US" dirty="0"/>
              <a:t>Your idle time is spent </a:t>
            </a:r>
            <a:r>
              <a:rPr lang="en-US" dirty="0" err="1"/>
              <a:t>tryna</a:t>
            </a:r>
            <a:r>
              <a:rPr lang="en-US" dirty="0"/>
              <a:t> scheme up</a:t>
            </a:r>
            <a:br>
              <a:rPr lang="en-US" dirty="0"/>
            </a:br>
            <a:r>
              <a:rPr lang="en-US" dirty="0"/>
              <a:t>Another way to get money for a jumbo</a:t>
            </a:r>
            <a:br>
              <a:rPr lang="en-US" dirty="0"/>
            </a:br>
            <a:r>
              <a:rPr lang="en-US" dirty="0"/>
              <a:t>When you go to sleep you count Five-O's</a:t>
            </a:r>
            <a:br>
              <a:rPr lang="en-US" dirty="0"/>
            </a:br>
            <a:r>
              <a:rPr lang="en-US" dirty="0" err="1"/>
              <a:t>Lyin</a:t>
            </a:r>
            <a:r>
              <a:rPr lang="en-US" dirty="0"/>
              <a:t>' and </a:t>
            </a:r>
            <a:r>
              <a:rPr lang="en-US" dirty="0" err="1"/>
              <a:t>cheatin</a:t>
            </a:r>
            <a:r>
              <a:rPr lang="en-US" dirty="0"/>
              <a:t>', everybody you're </a:t>
            </a:r>
            <a:r>
              <a:rPr lang="en-US" dirty="0" err="1"/>
              <a:t>beatin</a:t>
            </a:r>
            <a:r>
              <a:rPr lang="en-US" dirty="0"/>
              <a:t>'</a:t>
            </a:r>
            <a:br>
              <a:rPr lang="en-US" dirty="0"/>
            </a:br>
            <a:r>
              <a:rPr lang="en-US" dirty="0"/>
              <a:t>Dirty clothes and you're skinny cause you haven't been </a:t>
            </a:r>
            <a:r>
              <a:rPr lang="en-US" dirty="0" err="1" smtClean="0"/>
              <a:t>eatin</a:t>
            </a:r>
            <a:r>
              <a:rPr lang="en-US" dirty="0" smtClean="0"/>
              <a:t>’</a:t>
            </a:r>
            <a:br>
              <a:rPr lang="en-US" dirty="0" smtClean="0"/>
            </a:br>
            <a:endParaRPr lang="en-US" dirty="0"/>
          </a:p>
        </p:txBody>
      </p:sp>
      <p:sp>
        <p:nvSpPr>
          <p:cNvPr id="4" name="Content Placeholder 2"/>
          <p:cNvSpPr txBox="1">
            <a:spLocks/>
          </p:cNvSpPr>
          <p:nvPr/>
        </p:nvSpPr>
        <p:spPr>
          <a:xfrm>
            <a:off x="4399326" y="1311194"/>
            <a:ext cx="4177684" cy="4814969"/>
          </a:xfrm>
          <a:prstGeom prst="rect">
            <a:avLst/>
          </a:prstGeom>
        </p:spPr>
        <p:style>
          <a:lnRef idx="1">
            <a:schemeClr val="accent3"/>
          </a:lnRef>
          <a:fillRef idx="2">
            <a:schemeClr val="accent3"/>
          </a:fillRef>
          <a:effectRef idx="1">
            <a:schemeClr val="accent3"/>
          </a:effectRef>
          <a:fontRef idx="minor">
            <a:schemeClr val="dk1"/>
          </a:fontRef>
        </p:style>
        <p:txBody>
          <a:bodyPr vert="horz" lIns="91440" tIns="45720" rIns="91440" bIns="45720" rtlCol="0">
            <a:normAutofit fontScale="62500" lnSpcReduction="20000"/>
          </a:bodyPr>
          <a:lstStyle/>
          <a:p>
            <a:pPr marL="342900" marR="0" lvl="0" indent="-342900" algn="l" defTabSz="457200" rtl="0" eaLnBrk="1" fontAlgn="auto" latinLnBrk="0" hangingPunct="1">
              <a:lnSpc>
                <a:spcPct val="100000"/>
              </a:lnSpc>
              <a:spcBef>
                <a:spcPct val="20000"/>
              </a:spcBef>
              <a:spcAft>
                <a:spcPts val="0"/>
              </a:spcAft>
              <a:buClrTx/>
              <a:buSzTx/>
              <a:tabLst/>
              <a:defRPr/>
            </a:pPr>
            <a:r>
              <a:rPr kumimoji="0" lang="en-US" sz="3200" b="0" i="0" u="none" strike="noStrike" kern="1200" cap="none" spc="0" normalizeH="0" baseline="0" noProof="0" dirty="0" smtClean="0">
                <a:ln>
                  <a:noFill/>
                </a:ln>
                <a:solidFill>
                  <a:schemeClr val="tx1"/>
                </a:solidFill>
                <a:effectLst/>
                <a:uLnTx/>
                <a:uFillTx/>
                <a:latin typeface="+mn-lt"/>
                <a:ea typeface="+mn-ea"/>
                <a:cs typeface="+mn-cs"/>
              </a:rPr>
              <a:t>	You ripped off all your family and your friends</a:t>
            </a:r>
            <a:br>
              <a:rPr kumimoji="0" lang="en-US" sz="3200" b="0" i="0" u="none" strike="noStrike" kern="1200" cap="none" spc="0" normalizeH="0" baseline="0" noProof="0" dirty="0" smtClean="0">
                <a:ln>
                  <a:noFill/>
                </a:ln>
                <a:solidFill>
                  <a:schemeClr val="tx1"/>
                </a:solidFill>
                <a:effectLst/>
                <a:uLnTx/>
                <a:uFillTx/>
                <a:latin typeface="+mn-lt"/>
                <a:ea typeface="+mn-ea"/>
                <a:cs typeface="+mn-cs"/>
              </a:rPr>
            </a:br>
            <a:r>
              <a:rPr kumimoji="0" lang="en-US" sz="3200" b="0" i="0" u="none" strike="noStrike" kern="1200" cap="none" spc="0" normalizeH="0" baseline="0" noProof="0" dirty="0" smtClean="0">
                <a:ln>
                  <a:noFill/>
                </a:ln>
                <a:solidFill>
                  <a:schemeClr val="tx1"/>
                </a:solidFill>
                <a:effectLst/>
                <a:uLnTx/>
                <a:uFillTx/>
                <a:latin typeface="+mn-lt"/>
                <a:ea typeface="+mn-ea"/>
                <a:cs typeface="+mn-cs"/>
              </a:rPr>
              <a:t>Nowhere does your larceny end</a:t>
            </a:r>
            <a:br>
              <a:rPr kumimoji="0" lang="en-US" sz="3200" b="0" i="0" u="none" strike="noStrike" kern="1200" cap="none" spc="0" normalizeH="0" baseline="0" noProof="0" dirty="0" smtClean="0">
                <a:ln>
                  <a:noFill/>
                </a:ln>
                <a:solidFill>
                  <a:schemeClr val="tx1"/>
                </a:solidFill>
                <a:effectLst/>
                <a:uLnTx/>
                <a:uFillTx/>
                <a:latin typeface="+mn-lt"/>
                <a:ea typeface="+mn-ea"/>
                <a:cs typeface="+mn-cs"/>
              </a:rPr>
            </a:br>
            <a:r>
              <a:rPr kumimoji="0" lang="en-US" sz="3200" b="0" i="0" u="none" strike="noStrike" kern="1200" cap="none" spc="0" normalizeH="0" baseline="0" noProof="0" dirty="0" smtClean="0">
                <a:ln>
                  <a:noFill/>
                </a:ln>
                <a:solidFill>
                  <a:schemeClr val="tx1"/>
                </a:solidFill>
                <a:effectLst/>
                <a:uLnTx/>
                <a:uFillTx/>
                <a:latin typeface="+mn-lt"/>
                <a:ea typeface="+mn-ea"/>
                <a:cs typeface="+mn-cs"/>
              </a:rPr>
              <a:t>And then you get an idea for a big move</a:t>
            </a:r>
            <a:br>
              <a:rPr kumimoji="0" lang="en-US" sz="3200" b="0" i="0" u="none" strike="noStrike" kern="1200" cap="none" spc="0" normalizeH="0" baseline="0" noProof="0" dirty="0" smtClean="0">
                <a:ln>
                  <a:noFill/>
                </a:ln>
                <a:solidFill>
                  <a:schemeClr val="tx1"/>
                </a:solidFill>
                <a:effectLst/>
                <a:uLnTx/>
                <a:uFillTx/>
                <a:latin typeface="+mn-lt"/>
                <a:ea typeface="+mn-ea"/>
                <a:cs typeface="+mn-cs"/>
              </a:rPr>
            </a:br>
            <a:r>
              <a:rPr kumimoji="0" lang="en-US" sz="3200" b="0" i="0" u="none" strike="noStrike" kern="1200" cap="none" spc="0" normalizeH="0" baseline="0" noProof="0" dirty="0" smtClean="0">
                <a:ln>
                  <a:noFill/>
                </a:ln>
                <a:solidFill>
                  <a:schemeClr val="tx1"/>
                </a:solidFill>
                <a:effectLst/>
                <a:uLnTx/>
                <a:uFillTx/>
                <a:latin typeface="+mn-lt"/>
                <a:ea typeface="+mn-ea"/>
                <a:cs typeface="+mn-cs"/>
              </a:rPr>
              <a:t>An armed robbery...smooth</a:t>
            </a:r>
            <a:br>
              <a:rPr kumimoji="0" lang="en-US" sz="3200" b="0" i="0" u="none" strike="noStrike" kern="1200" cap="none" spc="0" normalizeH="0" baseline="0" noProof="0" dirty="0" smtClean="0">
                <a:ln>
                  <a:noFill/>
                </a:ln>
                <a:solidFill>
                  <a:schemeClr val="tx1"/>
                </a:solidFill>
                <a:effectLst/>
                <a:uLnTx/>
                <a:uFillTx/>
                <a:latin typeface="+mn-lt"/>
                <a:ea typeface="+mn-ea"/>
                <a:cs typeface="+mn-cs"/>
              </a:rPr>
            </a:br>
            <a:r>
              <a:rPr kumimoji="0" lang="en-US" sz="3200" b="0" i="0" u="none" strike="noStrike" kern="1200" cap="none" spc="0" normalizeH="0" baseline="0" noProof="0" dirty="0" smtClean="0">
                <a:ln>
                  <a:noFill/>
                </a:ln>
                <a:solidFill>
                  <a:schemeClr val="tx1"/>
                </a:solidFill>
                <a:effectLst/>
                <a:uLnTx/>
                <a:uFillTx/>
                <a:latin typeface="+mn-lt"/>
                <a:ea typeface="+mn-ea"/>
                <a:cs typeface="+mn-cs"/>
              </a:rPr>
              <a:t>But everything went wrong, somebody got shot</a:t>
            </a:r>
            <a:br>
              <a:rPr kumimoji="0" lang="en-US" sz="3200" b="0" i="0" u="none" strike="noStrike" kern="1200" cap="none" spc="0" normalizeH="0" baseline="0" noProof="0" dirty="0" smtClean="0">
                <a:ln>
                  <a:noFill/>
                </a:ln>
                <a:solidFill>
                  <a:schemeClr val="tx1"/>
                </a:solidFill>
                <a:effectLst/>
                <a:uLnTx/>
                <a:uFillTx/>
                <a:latin typeface="+mn-lt"/>
                <a:ea typeface="+mn-ea"/>
                <a:cs typeface="+mn-cs"/>
              </a:rPr>
            </a:br>
            <a:r>
              <a:rPr kumimoji="0" lang="en-US" sz="3200" b="0" i="0" u="none" strike="noStrike" kern="1200" cap="none" spc="0" normalizeH="0" baseline="0" noProof="0" dirty="0" smtClean="0">
                <a:ln>
                  <a:noFill/>
                </a:ln>
                <a:solidFill>
                  <a:schemeClr val="tx1"/>
                </a:solidFill>
                <a:effectLst/>
                <a:uLnTx/>
                <a:uFillTx/>
                <a:latin typeface="+mn-lt"/>
                <a:ea typeface="+mn-ea"/>
                <a:cs typeface="+mn-cs"/>
              </a:rPr>
              <a:t>You couldn't get away, the cops roll, you're popped</a:t>
            </a:r>
            <a:br>
              <a:rPr kumimoji="0" lang="en-US" sz="3200" b="0" i="0" u="none" strike="noStrike" kern="1200" cap="none" spc="0" normalizeH="0" baseline="0" noProof="0" dirty="0" smtClean="0">
                <a:ln>
                  <a:noFill/>
                </a:ln>
                <a:solidFill>
                  <a:schemeClr val="tx1"/>
                </a:solidFill>
                <a:effectLst/>
                <a:uLnTx/>
                <a:uFillTx/>
                <a:latin typeface="+mn-lt"/>
                <a:ea typeface="+mn-ea"/>
                <a:cs typeface="+mn-cs"/>
              </a:rPr>
            </a:br>
            <a:r>
              <a:rPr kumimoji="0" lang="en-US" sz="3200" b="0" i="0" u="none" strike="noStrike" kern="1200" cap="none" spc="0" normalizeH="0" baseline="0" noProof="0" dirty="0" smtClean="0">
                <a:ln>
                  <a:noFill/>
                </a:ln>
                <a:solidFill>
                  <a:schemeClr val="tx1"/>
                </a:solidFill>
                <a:effectLst/>
                <a:uLnTx/>
                <a:uFillTx/>
                <a:latin typeface="+mn-lt"/>
                <a:ea typeface="+mn-ea"/>
                <a:cs typeface="+mn-cs"/>
              </a:rPr>
              <a:t>And now you're locked, </a:t>
            </a:r>
            <a:r>
              <a:rPr kumimoji="0" lang="en-US" sz="3200" b="0" i="0" u="none" strike="noStrike" kern="1200" cap="none" spc="0" normalizeH="0" baseline="0" noProof="0" dirty="0" err="1" smtClean="0">
                <a:ln>
                  <a:noFill/>
                </a:ln>
                <a:solidFill>
                  <a:schemeClr val="tx1"/>
                </a:solidFill>
                <a:effectLst/>
                <a:uLnTx/>
                <a:uFillTx/>
                <a:latin typeface="+mn-lt"/>
                <a:ea typeface="+mn-ea"/>
                <a:cs typeface="+mn-cs"/>
              </a:rPr>
              <a:t>yo</a:t>
            </a:r>
            <a:r>
              <a:rPr kumimoji="0" lang="en-US" sz="3200" b="0" i="0" u="none" strike="noStrike" kern="1200" cap="none" spc="0" normalizeH="0" baseline="0" noProof="0" dirty="0" smtClean="0">
                <a:ln>
                  <a:noFill/>
                </a:ln>
                <a:solidFill>
                  <a:schemeClr val="tx1"/>
                </a:solidFill>
                <a:effectLst/>
                <a:uLnTx/>
                <a:uFillTx/>
                <a:latin typeface="+mn-lt"/>
                <a:ea typeface="+mn-ea"/>
                <a:cs typeface="+mn-cs"/>
              </a:rPr>
              <a:t>, </a:t>
            </a:r>
            <a:r>
              <a:rPr kumimoji="0" lang="en-US" sz="3200" b="0" i="0" u="none" strike="noStrike" kern="1200" cap="none" spc="0" normalizeH="0" baseline="0" noProof="0" dirty="0" err="1" smtClean="0">
                <a:ln>
                  <a:noFill/>
                </a:ln>
                <a:solidFill>
                  <a:schemeClr val="tx1"/>
                </a:solidFill>
                <a:effectLst/>
                <a:uLnTx/>
                <a:uFillTx/>
                <a:latin typeface="+mn-lt"/>
                <a:ea typeface="+mn-ea"/>
                <a:cs typeface="+mn-cs"/>
              </a:rPr>
              <a:t>lampin</a:t>
            </a:r>
            <a:r>
              <a:rPr kumimoji="0" lang="en-US" sz="3200" b="0" i="0" u="none" strike="noStrike" kern="1200" cap="none" spc="0" normalizeH="0" baseline="0" noProof="0" dirty="0" smtClean="0">
                <a:ln>
                  <a:noFill/>
                </a:ln>
                <a:solidFill>
                  <a:schemeClr val="tx1"/>
                </a:solidFill>
                <a:effectLst/>
                <a:uLnTx/>
                <a:uFillTx/>
                <a:latin typeface="+mn-lt"/>
                <a:ea typeface="+mn-ea"/>
                <a:cs typeface="+mn-cs"/>
              </a:rPr>
              <a:t>' on Death Row</a:t>
            </a:r>
            <a:br>
              <a:rPr kumimoji="0" lang="en-US" sz="3200" b="0" i="0" u="none" strike="noStrike" kern="1200" cap="none" spc="0" normalizeH="0" baseline="0" noProof="0" dirty="0" smtClean="0">
                <a:ln>
                  <a:noFill/>
                </a:ln>
                <a:solidFill>
                  <a:schemeClr val="tx1"/>
                </a:solidFill>
                <a:effectLst/>
                <a:uLnTx/>
                <a:uFillTx/>
                <a:latin typeface="+mn-lt"/>
                <a:ea typeface="+mn-ea"/>
                <a:cs typeface="+mn-cs"/>
              </a:rPr>
            </a:br>
            <a:r>
              <a:rPr kumimoji="0" lang="en-US" sz="3200" b="0" i="0" u="none" strike="noStrike" kern="1200" cap="none" spc="0" normalizeH="0" baseline="0" noProof="0" dirty="0" smtClean="0">
                <a:ln>
                  <a:noFill/>
                </a:ln>
                <a:solidFill>
                  <a:schemeClr val="tx1"/>
                </a:solidFill>
                <a:effectLst/>
                <a:uLnTx/>
                <a:uFillTx/>
                <a:latin typeface="+mn-lt"/>
                <a:ea typeface="+mn-ea"/>
                <a:cs typeface="+mn-cs"/>
              </a:rPr>
              <a:t>Society's fault? No</a:t>
            </a:r>
            <a:br>
              <a:rPr kumimoji="0" lang="en-US" sz="3200" b="0" i="0" u="none" strike="noStrike" kern="1200" cap="none" spc="0" normalizeH="0" baseline="0" noProof="0" dirty="0" smtClean="0">
                <a:ln>
                  <a:noFill/>
                </a:ln>
                <a:solidFill>
                  <a:schemeClr val="tx1"/>
                </a:solidFill>
                <a:effectLst/>
                <a:uLnTx/>
                <a:uFillTx/>
                <a:latin typeface="+mn-lt"/>
                <a:ea typeface="+mn-ea"/>
                <a:cs typeface="+mn-cs"/>
              </a:rPr>
            </a:br>
            <a:r>
              <a:rPr kumimoji="0" lang="en-US" sz="3200" b="0" i="0" u="none" strike="noStrike" kern="1200" cap="none" spc="0" normalizeH="0" baseline="0" noProof="0" dirty="0" smtClean="0">
                <a:ln>
                  <a:noFill/>
                </a:ln>
                <a:solidFill>
                  <a:schemeClr val="tx1"/>
                </a:solidFill>
                <a:effectLst/>
                <a:uLnTx/>
                <a:uFillTx/>
                <a:latin typeface="+mn-lt"/>
                <a:ea typeface="+mn-ea"/>
                <a:cs typeface="+mn-cs"/>
              </a:rPr>
              <a:t>Nobody put the crack into the pipe</a:t>
            </a:r>
            <a:br>
              <a:rPr kumimoji="0" lang="en-US" sz="3200" b="0" i="0" u="none" strike="noStrike" kern="1200" cap="none" spc="0" normalizeH="0" baseline="0" noProof="0" dirty="0" smtClean="0">
                <a:ln>
                  <a:noFill/>
                </a:ln>
                <a:solidFill>
                  <a:schemeClr val="tx1"/>
                </a:solidFill>
                <a:effectLst/>
                <a:uLnTx/>
                <a:uFillTx/>
                <a:latin typeface="+mn-lt"/>
                <a:ea typeface="+mn-ea"/>
                <a:cs typeface="+mn-cs"/>
              </a:rPr>
            </a:br>
            <a:r>
              <a:rPr kumimoji="0" lang="en-US" sz="3200" b="0" i="0" u="none" strike="noStrike" kern="1200" cap="none" spc="0" normalizeH="0" baseline="0" noProof="0" dirty="0" smtClean="0">
                <a:ln>
                  <a:noFill/>
                </a:ln>
                <a:solidFill>
                  <a:schemeClr val="tx1"/>
                </a:solidFill>
                <a:effectLst/>
                <a:uLnTx/>
                <a:uFillTx/>
                <a:latin typeface="+mn-lt"/>
                <a:ea typeface="+mn-ea"/>
                <a:cs typeface="+mn-cs"/>
              </a:rPr>
              <a:t>Nobody made you smoke off your life</a:t>
            </a:r>
            <a:br>
              <a:rPr kumimoji="0" lang="en-US" sz="3200" b="0" i="0" u="none" strike="noStrike" kern="1200" cap="none" spc="0" normalizeH="0" baseline="0" noProof="0" dirty="0" smtClean="0">
                <a:ln>
                  <a:noFill/>
                </a:ln>
                <a:solidFill>
                  <a:schemeClr val="tx1"/>
                </a:solidFill>
                <a:effectLst/>
                <a:uLnTx/>
                <a:uFillTx/>
                <a:latin typeface="+mn-lt"/>
                <a:ea typeface="+mn-ea"/>
                <a:cs typeface="+mn-cs"/>
              </a:rPr>
            </a:br>
            <a:r>
              <a:rPr kumimoji="0" lang="en-US" sz="3200" b="0" i="0" u="none" strike="noStrike" kern="1200" cap="none" spc="0" normalizeH="0" baseline="0" noProof="0" dirty="0" smtClean="0">
                <a:ln>
                  <a:noFill/>
                </a:ln>
                <a:solidFill>
                  <a:schemeClr val="tx1"/>
                </a:solidFill>
                <a:effectLst/>
                <a:uLnTx/>
                <a:uFillTx/>
                <a:latin typeface="+mn-lt"/>
                <a:ea typeface="+mn-ea"/>
                <a:cs typeface="+mn-cs"/>
              </a:rPr>
              <a:t>You thought that you could do dope and still stay cool? Fool.</a:t>
            </a:r>
          </a:p>
          <a:p>
            <a:pPr marL="342900" marR="0" lvl="0" indent="-342900" algn="l" defTabSz="457200" rtl="0" eaLnBrk="1" fontAlgn="auto" latinLnBrk="0" hangingPunct="1">
              <a:lnSpc>
                <a:spcPct val="100000"/>
              </a:lnSpc>
              <a:spcBef>
                <a:spcPct val="20000"/>
              </a:spcBef>
              <a:spcAft>
                <a:spcPts val="0"/>
              </a:spcAft>
              <a:buClrTx/>
              <a:buSzTx/>
              <a:tabLst/>
              <a:defRPr/>
            </a:pPr>
            <a:r>
              <a:rPr kumimoji="0" lang="en-US" sz="3200" b="0" i="0" u="none" strike="noStrike" kern="1200" cap="none" spc="0" normalizeH="0" baseline="0" noProof="0" dirty="0" smtClean="0">
                <a:ln>
                  <a:noFill/>
                </a:ln>
                <a:solidFill>
                  <a:schemeClr val="tx1"/>
                </a:solidFill>
                <a:effectLst/>
                <a:uLnTx/>
                <a:uFillTx/>
                <a:latin typeface="+mn-lt"/>
                <a:ea typeface="+mn-ea"/>
                <a:cs typeface="+mn-cs"/>
              </a:rPr>
              <a:t>	You played yourself...</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kumimoji="0" lang="en-US" sz="3200" b="0" i="0" u="none" strike="noStrike" kern="120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23</TotalTime>
  <Words>1592</Words>
  <Application>Microsoft Macintosh PowerPoint</Application>
  <PresentationFormat>On-screen Show (4:3)</PresentationFormat>
  <Paragraphs>57</Paragraphs>
  <Slides>18</Slides>
  <Notes>0</Notes>
  <HiddenSlides>0</HiddenSlides>
  <MMClips>0</MMClips>
  <ScaleCrop>false</ScaleCrop>
  <HeadingPairs>
    <vt:vector size="4" baseType="variant">
      <vt:variant>
        <vt:lpstr>Design Template</vt:lpstr>
      </vt:variant>
      <vt:variant>
        <vt:i4>1</vt:i4>
      </vt:variant>
      <vt:variant>
        <vt:lpstr>Slide Titles</vt:lpstr>
      </vt:variant>
      <vt:variant>
        <vt:i4>18</vt:i4>
      </vt:variant>
    </vt:vector>
  </HeadingPairs>
  <TitlesOfParts>
    <vt:vector size="19" baseType="lpstr">
      <vt:lpstr>Office Theme</vt:lpstr>
      <vt:lpstr>Al Qada’ &amp; Al Qadr</vt:lpstr>
      <vt:lpstr>What is Al Qada’?</vt:lpstr>
      <vt:lpstr>What is Al Qadr?</vt:lpstr>
      <vt:lpstr>What is Al Qadr?</vt:lpstr>
      <vt:lpstr>Al Qada &amp; Al Qadr</vt:lpstr>
      <vt:lpstr>Establishing Al Qadr</vt:lpstr>
      <vt:lpstr>Establishing Al Qadr</vt:lpstr>
      <vt:lpstr>The 4 Principles of Qadr</vt:lpstr>
      <vt:lpstr>The 4 Principles of Qadr</vt:lpstr>
      <vt:lpstr>The 4 Principles of Qadr</vt:lpstr>
      <vt:lpstr>The 4 Principles of Qadr</vt:lpstr>
      <vt:lpstr>Different Types of Qadr</vt:lpstr>
      <vt:lpstr>Different Types of Qadr</vt:lpstr>
      <vt:lpstr>Different Types of Qadr</vt:lpstr>
      <vt:lpstr>Free Will?</vt:lpstr>
      <vt:lpstr>Free Will?</vt:lpstr>
      <vt:lpstr>Free Will?</vt:lpstr>
      <vt:lpstr>Who Chooses?</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 Qada’ &amp; Al Qadr</dc:title>
  <dc:creator>Omar Zia</dc:creator>
  <cp:lastModifiedBy>Omar Zia</cp:lastModifiedBy>
  <cp:revision>1</cp:revision>
  <dcterms:created xsi:type="dcterms:W3CDTF">2010-04-17T02:39:09Z</dcterms:created>
  <dcterms:modified xsi:type="dcterms:W3CDTF">2010-04-17T03:02:34Z</dcterms:modified>
</cp:coreProperties>
</file>