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10" d="100"/>
          <a:sy n="110" d="100"/>
        </p:scale>
        <p:origin x="-112" y="-8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CA"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p:txBody>
          <a:bodyPr/>
          <a:lstStyle/>
          <a:p>
            <a:fld id="{7FC48286-DBCF-E84F-A4CB-7EAF662C852D}" type="datetimeFigureOut">
              <a:rPr lang="en-US" smtClean="0"/>
              <a:t>5/1/10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9F5548-E09C-B94A-B5FE-4DBD31966FC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7FC48286-DBCF-E84F-A4CB-7EAF662C852D}" type="datetimeFigureOut">
              <a:rPr lang="en-US" smtClean="0"/>
              <a:t>5/1/10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9F5548-E09C-B94A-B5FE-4DBD31966FC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CA" smtClean="0"/>
              <a:t>Click to edit Master title style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p:txBody>
          <a:bodyPr/>
          <a:lstStyle/>
          <a:p>
            <a:fld id="{7FC48286-DBCF-E84F-A4CB-7EAF662C852D}" type="datetimeFigureOut">
              <a:rPr lang="en-US" smtClean="0"/>
              <a:t>5/1/10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9F5548-E09C-B94A-B5FE-4DBD31966FC9}"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CA"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7FC48286-DBCF-E84F-A4CB-7EAF662C852D}" type="datetimeFigureOut">
              <a:rPr lang="en-US" smtClean="0"/>
              <a:t>5/1/10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9F5548-E09C-B94A-B5FE-4DBD31966FC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CA"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Date Placeholder 4"/>
          <p:cNvSpPr>
            <a:spLocks noGrp="1"/>
          </p:cNvSpPr>
          <p:nvPr>
            <p:ph type="dt" sz="half" idx="10"/>
          </p:nvPr>
        </p:nvSpPr>
        <p:spPr/>
        <p:txBody>
          <a:bodyPr/>
          <a:lstStyle/>
          <a:p>
            <a:fld id="{7FC48286-DBCF-E84F-A4CB-7EAF662C852D}" type="datetimeFigureOut">
              <a:rPr lang="en-US" smtClean="0"/>
              <a:t>5/1/10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9F5548-E09C-B94A-B5FE-4DBD31966FC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7" name="Date Placeholder 6"/>
          <p:cNvSpPr>
            <a:spLocks noGrp="1"/>
          </p:cNvSpPr>
          <p:nvPr>
            <p:ph type="dt" sz="half" idx="10"/>
          </p:nvPr>
        </p:nvSpPr>
        <p:spPr/>
        <p:txBody>
          <a:bodyPr/>
          <a:lstStyle/>
          <a:p>
            <a:fld id="{7FC48286-DBCF-E84F-A4CB-7EAF662C852D}" type="datetimeFigureOut">
              <a:rPr lang="en-US" smtClean="0"/>
              <a:t>5/1/10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9F5548-E09C-B94A-B5FE-4DBD31966FC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7FC48286-DBCF-E84F-A4CB-7EAF662C852D}" type="datetimeFigureOut">
              <a:rPr lang="en-US" smtClean="0"/>
              <a:t>5/1/10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9F5548-E09C-B94A-B5FE-4DBD31966FC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C48286-DBCF-E84F-A4CB-7EAF662C852D}" type="datetimeFigureOut">
              <a:rPr lang="en-US" smtClean="0"/>
              <a:t>5/1/10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9F5548-E09C-B94A-B5FE-4DBD31966FC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CA"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7FC48286-DBCF-E84F-A4CB-7EAF662C852D}" type="datetimeFigureOut">
              <a:rPr lang="en-US" smtClean="0"/>
              <a:t>5/1/10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9F5548-E09C-B94A-B5FE-4DBD31966FC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CA"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7FC48286-DBCF-E84F-A4CB-7EAF662C852D}" type="datetimeFigureOut">
              <a:rPr lang="en-US" smtClean="0"/>
              <a:t>5/1/10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9F5548-E09C-B94A-B5FE-4DBD31966FC9}"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7FC48286-DBCF-E84F-A4CB-7EAF662C852D}" type="datetimeFigureOut">
              <a:rPr lang="en-US" smtClean="0"/>
              <a:t>5/1/10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9F5548-E09C-B94A-B5FE-4DBD31966FC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10"/>
          </p:nvPr>
        </p:nvSpPr>
        <p:spPr/>
        <p:txBody>
          <a:bodyPr/>
          <a:lstStyle/>
          <a:p>
            <a:fld id="{7FC48286-DBCF-E84F-A4CB-7EAF662C852D}" type="datetimeFigureOut">
              <a:rPr lang="en-US" smtClean="0"/>
              <a:t>5/1/10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9F5548-E09C-B94A-B5FE-4DBD31966FC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CA"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7FC48286-DBCF-E84F-A4CB-7EAF662C852D}" type="datetimeFigureOut">
              <a:rPr lang="en-US" smtClean="0"/>
              <a:t>5/1/10</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F49F5548-E09C-B94A-B5FE-4DBD31966FC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smtClean="0"/>
              <a:t>Imam An-</a:t>
            </a:r>
            <a:r>
              <a:rPr lang="en-US" sz="3600" dirty="0" err="1" smtClean="0"/>
              <a:t>Nawawi’s</a:t>
            </a:r>
            <a:r>
              <a:rPr lang="en-US" sz="3600" dirty="0" smtClean="0"/>
              <a:t> 40</a:t>
            </a:r>
            <a:br>
              <a:rPr lang="en-US" sz="3600" dirty="0" smtClean="0"/>
            </a:br>
            <a:r>
              <a:rPr lang="en-US" sz="3600" dirty="0" err="1" smtClean="0"/>
              <a:t>Hadith</a:t>
            </a:r>
            <a:r>
              <a:rPr lang="en-US" sz="3600" dirty="0" smtClean="0"/>
              <a:t> #40</a:t>
            </a:r>
            <a:endParaRPr lang="en-US" sz="3600" dirty="0"/>
          </a:p>
        </p:txBody>
      </p:sp>
      <p:sp>
        <p:nvSpPr>
          <p:cNvPr id="3" name="Subtitle 2"/>
          <p:cNvSpPr>
            <a:spLocks noGrp="1"/>
          </p:cNvSpPr>
          <p:nvPr>
            <p:ph type="subTitle" idx="1"/>
          </p:nvPr>
        </p:nvSpPr>
        <p:spPr/>
        <p:txBody>
          <a:bodyPr/>
          <a:lstStyle/>
          <a:p>
            <a:endParaRPr lang="en-US" dirty="0" smtClean="0"/>
          </a:p>
          <a:p>
            <a:r>
              <a:rPr lang="en-US" sz="3300" dirty="0" smtClean="0"/>
              <a:t>Al </a:t>
            </a:r>
            <a:r>
              <a:rPr lang="en-US" sz="3300" dirty="0" err="1" smtClean="0"/>
              <a:t>Ghuraba</a:t>
            </a:r>
            <a:endParaRPr lang="en-US" sz="33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 </a:t>
            </a:r>
            <a:r>
              <a:rPr lang="en-US" dirty="0" err="1" smtClean="0"/>
              <a:t>Ghuraba</a:t>
            </a:r>
            <a:endParaRPr lang="en-US" dirty="0"/>
          </a:p>
        </p:txBody>
      </p:sp>
      <p:sp>
        <p:nvSpPr>
          <p:cNvPr id="3" name="Content Placeholder 2"/>
          <p:cNvSpPr>
            <a:spLocks noGrp="1"/>
          </p:cNvSpPr>
          <p:nvPr>
            <p:ph idx="1"/>
          </p:nvPr>
        </p:nvSpPr>
        <p:spPr/>
        <p:txBody>
          <a:bodyPr>
            <a:normAutofit lnSpcReduction="10000"/>
          </a:bodyPr>
          <a:lstStyle/>
          <a:p>
            <a:r>
              <a:rPr lang="en-US" dirty="0" smtClean="0"/>
              <a:t>On the authority of </a:t>
            </a:r>
            <a:r>
              <a:rPr lang="en-US" dirty="0" err="1" smtClean="0"/>
              <a:t>Ibn</a:t>
            </a:r>
            <a:r>
              <a:rPr lang="en-US" dirty="0" smtClean="0"/>
              <a:t> '</a:t>
            </a:r>
            <a:r>
              <a:rPr lang="en-US" dirty="0" err="1" smtClean="0"/>
              <a:t>Umar</a:t>
            </a:r>
            <a:r>
              <a:rPr lang="en-US" dirty="0" smtClean="0"/>
              <a:t> who said: The Messenger of Allah (saw) took me by the shoulder and said: "</a:t>
            </a:r>
            <a:r>
              <a:rPr lang="en-US" b="1" dirty="0" smtClean="0"/>
              <a:t>Be in this world as though you were a stranger or a traveler/wayfarer</a:t>
            </a:r>
            <a:r>
              <a:rPr lang="en-US" dirty="0" smtClean="0"/>
              <a:t>. </a:t>
            </a:r>
            <a:r>
              <a:rPr lang="en-US" b="1" i="1" dirty="0" smtClean="0"/>
              <a:t>And count yourself among the inhabitants of the grave.</a:t>
            </a:r>
            <a:r>
              <a:rPr lang="en-US" dirty="0" smtClean="0"/>
              <a:t>" </a:t>
            </a:r>
          </a:p>
          <a:p>
            <a:pPr lvl="1"/>
            <a:r>
              <a:rPr lang="en-US" dirty="0" smtClean="0"/>
              <a:t>The way to understand this word "or" ( </a:t>
            </a:r>
            <a:r>
              <a:rPr lang="x-none" dirty="0" smtClean="0"/>
              <a:t>و أ</a:t>
            </a:r>
            <a:r>
              <a:rPr lang="en-US" dirty="0" smtClean="0"/>
              <a:t>) is as  </a:t>
            </a:r>
            <a:r>
              <a:rPr lang="x-none" dirty="0" smtClean="0"/>
              <a:t>ﻞ ﺒ</a:t>
            </a:r>
            <a:r>
              <a:rPr lang="en-US" dirty="0" smtClean="0"/>
              <a:t>  and in this case the translation becomes, "Be in this world as a stranger; in fact, you should actually be like one traveling along a path."         </a:t>
            </a:r>
          </a:p>
          <a:p>
            <a:pPr lvl="1"/>
            <a:r>
              <a:rPr lang="en-US" dirty="0" smtClean="0"/>
              <a:t>This italicized sentence has been added by at-</a:t>
            </a:r>
            <a:r>
              <a:rPr lang="en-US" dirty="0" err="1" smtClean="0"/>
              <a:t>Tirmidhi</a:t>
            </a:r>
            <a:r>
              <a:rPr lang="en-US" dirty="0" smtClean="0"/>
              <a:t>, </a:t>
            </a:r>
            <a:r>
              <a:rPr lang="en-US" dirty="0" err="1" smtClean="0"/>
              <a:t>ibn</a:t>
            </a:r>
            <a:r>
              <a:rPr lang="en-US" dirty="0" smtClean="0"/>
              <a:t> </a:t>
            </a:r>
            <a:r>
              <a:rPr lang="en-US" dirty="0" err="1" smtClean="0"/>
              <a:t>Majah</a:t>
            </a:r>
            <a:r>
              <a:rPr lang="en-US" dirty="0" smtClean="0"/>
              <a:t> and at-</a:t>
            </a:r>
            <a:r>
              <a:rPr lang="en-US" dirty="0" err="1" smtClean="0"/>
              <a:t>Tabarani</a:t>
            </a:r>
            <a:r>
              <a:rPr lang="en-US" dirty="0" smtClean="0"/>
              <a:t>.  It has been authenticated by Sh. Al-</a:t>
            </a:r>
            <a:r>
              <a:rPr lang="en-US" dirty="0" err="1" smtClean="0"/>
              <a:t>Albani</a:t>
            </a:r>
            <a:r>
              <a:rPr lang="en-US" dirty="0" smtClean="0"/>
              <a:t> in his </a:t>
            </a:r>
            <a:r>
              <a:rPr lang="en-US" dirty="0" err="1" smtClean="0"/>
              <a:t>Sahih</a:t>
            </a:r>
            <a:r>
              <a:rPr lang="en-US" dirty="0" smtClean="0"/>
              <a:t> </a:t>
            </a:r>
            <a:r>
              <a:rPr lang="en-US" dirty="0" err="1" smtClean="0"/>
              <a:t>Sunan</a:t>
            </a:r>
            <a:r>
              <a:rPr lang="en-US" dirty="0" smtClean="0"/>
              <a:t> At-</a:t>
            </a:r>
            <a:r>
              <a:rPr lang="en-US" dirty="0" err="1" smtClean="0"/>
              <a:t>Tirmidhi</a:t>
            </a:r>
            <a:r>
              <a:rPr lang="en-US" dirty="0" smtClean="0"/>
              <a: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 </a:t>
            </a:r>
            <a:r>
              <a:rPr lang="en-US" dirty="0" err="1" smtClean="0"/>
              <a:t>Ghuraba</a:t>
            </a:r>
            <a:endParaRPr lang="en-US" dirty="0"/>
          </a:p>
        </p:txBody>
      </p:sp>
      <p:sp>
        <p:nvSpPr>
          <p:cNvPr id="3" name="Content Placeholder 2"/>
          <p:cNvSpPr>
            <a:spLocks noGrp="1"/>
          </p:cNvSpPr>
          <p:nvPr>
            <p:ph idx="1"/>
          </p:nvPr>
        </p:nvSpPr>
        <p:spPr/>
        <p:txBody>
          <a:bodyPr>
            <a:normAutofit/>
          </a:bodyPr>
          <a:lstStyle/>
          <a:p>
            <a:r>
              <a:rPr lang="en-US" dirty="0" err="1" smtClean="0"/>
              <a:t>Ibn</a:t>
            </a:r>
            <a:r>
              <a:rPr lang="en-US" dirty="0" smtClean="0"/>
              <a:t> </a:t>
            </a:r>
            <a:r>
              <a:rPr lang="en-US" dirty="0" err="1" smtClean="0"/>
              <a:t>Umar</a:t>
            </a:r>
            <a:r>
              <a:rPr lang="en-US" dirty="0" smtClean="0"/>
              <a:t> used to say: </a:t>
            </a:r>
            <a:r>
              <a:rPr lang="en-US" b="1" dirty="0" smtClean="0"/>
              <a:t>"When evening comes, do not expect (to live till) morning, and when morning comes, do not expect (to live till) evening. Take from your health (a preparation) for your illness, and from your life for your death. </a:t>
            </a:r>
            <a:r>
              <a:rPr lang="en-US" b="1" i="1" dirty="0" smtClean="0"/>
              <a:t>For certainly, you do not know, O Servant of Allah, what your name will be tomorrow.”</a:t>
            </a:r>
            <a:r>
              <a:rPr lang="en-US" i="1" dirty="0" smtClean="0"/>
              <a:t> </a:t>
            </a:r>
            <a:r>
              <a:rPr lang="en-US" dirty="0" smtClean="0"/>
              <a:t>(</a:t>
            </a:r>
            <a:r>
              <a:rPr lang="en-US" dirty="0" err="1" smtClean="0"/>
              <a:t>Bukhari</a:t>
            </a:r>
            <a:r>
              <a:rPr lang="en-US" dirty="0" smtClean="0"/>
              <a:t>)</a:t>
            </a:r>
          </a:p>
          <a:p>
            <a:pPr lvl="1"/>
            <a:r>
              <a:rPr lang="en-US" dirty="0" smtClean="0"/>
              <a:t>This italicized sentence has been added by at-</a:t>
            </a:r>
            <a:r>
              <a:rPr lang="en-US" dirty="0" err="1" smtClean="0"/>
              <a:t>Tirmidhi</a:t>
            </a:r>
            <a:r>
              <a:rPr lang="en-US" dirty="0" smtClean="0"/>
              <a:t>.  It is </a:t>
            </a:r>
            <a:r>
              <a:rPr lang="en-US" dirty="0" err="1" smtClean="0"/>
              <a:t>sahih</a:t>
            </a:r>
            <a:r>
              <a:rPr lang="en-US" dirty="0" smtClean="0"/>
              <a: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 </a:t>
            </a:r>
            <a:r>
              <a:rPr lang="en-US" dirty="0" err="1" smtClean="0"/>
              <a:t>Ghuraba</a:t>
            </a:r>
            <a:endParaRPr lang="en-US" dirty="0"/>
          </a:p>
        </p:txBody>
      </p:sp>
      <p:sp>
        <p:nvSpPr>
          <p:cNvPr id="3" name="Content Placeholder 2"/>
          <p:cNvSpPr>
            <a:spLocks noGrp="1"/>
          </p:cNvSpPr>
          <p:nvPr>
            <p:ph idx="1"/>
          </p:nvPr>
        </p:nvSpPr>
        <p:spPr/>
        <p:txBody>
          <a:bodyPr>
            <a:normAutofit lnSpcReduction="10000"/>
          </a:bodyPr>
          <a:lstStyle/>
          <a:p>
            <a:r>
              <a:rPr lang="en-US" dirty="0" smtClean="0"/>
              <a:t>The Prophet (saw) said, “Islam began as something strange and it shall return to being something strange; so, </a:t>
            </a:r>
            <a:r>
              <a:rPr lang="en-US" i="1" dirty="0" err="1" smtClean="0"/>
              <a:t>tooba</a:t>
            </a:r>
            <a:r>
              <a:rPr lang="en-US" dirty="0" smtClean="0"/>
              <a:t> to the strangers.” It was asked, “Who are those strangers, O Messenger of Allah?”  He (saw) replied, “Those that correct the people when they become corrupt.  They are a small group of people among a large evil population.  Those who oppose them are more than those who follow them.” </a:t>
            </a:r>
            <a:endParaRPr lang="en-US" dirty="0" smtClean="0"/>
          </a:p>
          <a:p>
            <a:r>
              <a:rPr lang="en-US" dirty="0" smtClean="0"/>
              <a:t>(</a:t>
            </a:r>
            <a:r>
              <a:rPr lang="en-US" dirty="0" smtClean="0"/>
              <a:t>Compilation of Narrations from </a:t>
            </a:r>
            <a:r>
              <a:rPr lang="en-US" dirty="0" err="1" smtClean="0"/>
              <a:t>Sahih</a:t>
            </a:r>
            <a:r>
              <a:rPr lang="en-US" dirty="0" smtClean="0"/>
              <a:t> Muslim, </a:t>
            </a:r>
            <a:r>
              <a:rPr lang="en-US" dirty="0" err="1" smtClean="0"/>
              <a:t>ibn</a:t>
            </a:r>
            <a:r>
              <a:rPr lang="en-US" dirty="0" smtClean="0"/>
              <a:t> </a:t>
            </a:r>
            <a:r>
              <a:rPr lang="en-US" dirty="0" err="1" smtClean="0"/>
              <a:t>Asaakir</a:t>
            </a:r>
            <a:r>
              <a:rPr lang="en-US" dirty="0" smtClean="0"/>
              <a:t> &amp; Abu </a:t>
            </a:r>
            <a:r>
              <a:rPr lang="en-US" dirty="0" err="1" smtClean="0"/>
              <a:t>Amr</a:t>
            </a:r>
            <a:r>
              <a:rPr lang="en-US" dirty="0" smtClean="0"/>
              <a:t> Ad-</a:t>
            </a:r>
            <a:r>
              <a:rPr lang="en-US" dirty="0" err="1" smtClean="0"/>
              <a:t>Dani</a:t>
            </a:r>
            <a:r>
              <a:rPr lang="en-US" dirty="0" smtClean="0"/>
              <a:t>, authenticated by Sh. Al-</a:t>
            </a:r>
            <a:r>
              <a:rPr lang="en-US" dirty="0" err="1" smtClean="0"/>
              <a:t>Albani</a:t>
            </a:r>
            <a:r>
              <a:rPr lang="en-US" dirty="0" smtClean="0"/>
              <a:t>)</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 </a:t>
            </a:r>
            <a:r>
              <a:rPr lang="en-US" dirty="0" err="1" smtClean="0"/>
              <a:t>Ghuraba</a:t>
            </a:r>
            <a:endParaRPr lang="en-US" dirty="0"/>
          </a:p>
        </p:txBody>
      </p:sp>
      <p:sp>
        <p:nvSpPr>
          <p:cNvPr id="3" name="Content Placeholder 2"/>
          <p:cNvSpPr>
            <a:spLocks noGrp="1"/>
          </p:cNvSpPr>
          <p:nvPr>
            <p:ph idx="1"/>
          </p:nvPr>
        </p:nvSpPr>
        <p:spPr/>
        <p:txBody>
          <a:bodyPr>
            <a:normAutofit/>
          </a:bodyPr>
          <a:lstStyle/>
          <a:p>
            <a:r>
              <a:rPr lang="en-US" b="1" dirty="0" smtClean="0"/>
              <a:t>Definition </a:t>
            </a:r>
            <a:r>
              <a:rPr lang="en-US" b="1" dirty="0" smtClean="0"/>
              <a:t>of “</a:t>
            </a:r>
            <a:r>
              <a:rPr lang="en-US" b="1" dirty="0" err="1" smtClean="0"/>
              <a:t>Ghuraba</a:t>
            </a:r>
            <a:r>
              <a:rPr lang="en-US" b="1" dirty="0" smtClean="0"/>
              <a:t>:</a:t>
            </a:r>
            <a:r>
              <a:rPr lang="en-US" b="1" dirty="0" smtClean="0"/>
              <a:t>”</a:t>
            </a:r>
          </a:p>
          <a:p>
            <a:pPr>
              <a:buNone/>
            </a:pPr>
            <a:endParaRPr lang="en-US" dirty="0" smtClean="0"/>
          </a:p>
          <a:p>
            <a:pPr lvl="1"/>
            <a:r>
              <a:rPr lang="en-US" sz="2400" dirty="0" smtClean="0"/>
              <a:t>To </a:t>
            </a:r>
            <a:r>
              <a:rPr lang="en-US" sz="2400" dirty="0" smtClean="0"/>
              <a:t>go away, depart</a:t>
            </a:r>
          </a:p>
          <a:p>
            <a:pPr lvl="1"/>
            <a:r>
              <a:rPr lang="en-US" sz="2400" dirty="0" smtClean="0"/>
              <a:t>To be a stranger, or to be strange</a:t>
            </a:r>
          </a:p>
          <a:p>
            <a:pPr lvl="1"/>
            <a:r>
              <a:rPr lang="en-US" sz="2400" dirty="0" smtClean="0"/>
              <a:t>A foreigner, alien</a:t>
            </a:r>
          </a:p>
          <a:p>
            <a:pPr lvl="1"/>
            <a:r>
              <a:rPr lang="en-US" sz="2400" dirty="0" smtClean="0"/>
              <a:t>Difficult to understand</a:t>
            </a:r>
          </a:p>
          <a:p>
            <a:pPr lvl="1"/>
            <a:r>
              <a:rPr lang="en-US" sz="2400" dirty="0" smtClean="0"/>
              <a:t>Rare, uncommon</a:t>
            </a:r>
          </a:p>
          <a:p>
            <a:pPr lvl="1"/>
            <a:r>
              <a:rPr lang="en-US" sz="2400" dirty="0" smtClean="0"/>
              <a:t>To live in exile, away from home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 </a:t>
            </a:r>
            <a:r>
              <a:rPr lang="en-US" dirty="0" err="1" smtClean="0"/>
              <a:t>Ghuraba</a:t>
            </a:r>
            <a:endParaRPr lang="en-US" dirty="0"/>
          </a:p>
        </p:txBody>
      </p:sp>
      <p:sp>
        <p:nvSpPr>
          <p:cNvPr id="3" name="Content Placeholder 2"/>
          <p:cNvSpPr>
            <a:spLocks noGrp="1"/>
          </p:cNvSpPr>
          <p:nvPr>
            <p:ph idx="1"/>
          </p:nvPr>
        </p:nvSpPr>
        <p:spPr/>
        <p:txBody>
          <a:bodyPr>
            <a:normAutofit/>
          </a:bodyPr>
          <a:lstStyle/>
          <a:p>
            <a:r>
              <a:rPr lang="en-US" dirty="0" smtClean="0"/>
              <a:t>The current state of the Muslim in today’s world is as one who finds him/herself alone, as he/she climbs the stairway to heaven. </a:t>
            </a:r>
            <a:r>
              <a:rPr lang="en-US" dirty="0" smtClean="0"/>
              <a:t> </a:t>
            </a:r>
          </a:p>
          <a:p>
            <a:r>
              <a:rPr lang="en-US" dirty="0" smtClean="0"/>
              <a:t>Today’s </a:t>
            </a:r>
            <a:r>
              <a:rPr lang="en-US" dirty="0" smtClean="0"/>
              <a:t>Muslim finds that he/she is doing exactly the opposite of the majority and, thus, finds him/herself in a state of not belonging, or a state of strangeness.  It seems as if the whole world is on one path and the Muslim is on another; it seems as if the whole world is thinking one way and the Muslim is thinking independently.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 </a:t>
            </a:r>
            <a:r>
              <a:rPr lang="en-US" dirty="0" err="1" smtClean="0"/>
              <a:t>Ghuraba</a:t>
            </a:r>
            <a:endParaRPr lang="en-US" dirty="0"/>
          </a:p>
        </p:txBody>
      </p:sp>
      <p:sp>
        <p:nvSpPr>
          <p:cNvPr id="3" name="Content Placeholder 2"/>
          <p:cNvSpPr>
            <a:spLocks noGrp="1"/>
          </p:cNvSpPr>
          <p:nvPr>
            <p:ph idx="1"/>
          </p:nvPr>
        </p:nvSpPr>
        <p:spPr/>
        <p:txBody>
          <a:bodyPr>
            <a:normAutofit/>
          </a:bodyPr>
          <a:lstStyle/>
          <a:p>
            <a:r>
              <a:rPr lang="en-US" dirty="0" smtClean="0"/>
              <a:t>The term “</a:t>
            </a:r>
            <a:r>
              <a:rPr lang="en-US" dirty="0" err="1" smtClean="0"/>
              <a:t>ghuraba</a:t>
            </a:r>
            <a:r>
              <a:rPr lang="en-US" dirty="0" smtClean="0"/>
              <a:t>” confirmed by Allah</a:t>
            </a:r>
          </a:p>
          <a:p>
            <a:r>
              <a:rPr lang="en-US" dirty="0" smtClean="0"/>
              <a:t>If </a:t>
            </a:r>
            <a:r>
              <a:rPr lang="en-US" dirty="0" smtClean="0"/>
              <a:t>only there had been among the generations before you, persons having wisdom, prohibiting (others) from Al-</a:t>
            </a:r>
            <a:r>
              <a:rPr lang="en-US" dirty="0" err="1" smtClean="0"/>
              <a:t>Fasad</a:t>
            </a:r>
            <a:r>
              <a:rPr lang="en-US" dirty="0" smtClean="0"/>
              <a:t> (disbelief, polytheism, and all kinds of crimes and sins) in the earth, except a few of those whom We saved from among them. (</a:t>
            </a:r>
            <a:r>
              <a:rPr lang="en-US" dirty="0" err="1" smtClean="0"/>
              <a:t>Hud</a:t>
            </a:r>
            <a:r>
              <a:rPr lang="en-US" dirty="0" smtClean="0"/>
              <a:t> 11:116</a:t>
            </a:r>
            <a:r>
              <a:rPr lang="en-US" dirty="0" smtClean="0"/>
              <a:t>)</a:t>
            </a:r>
          </a:p>
          <a:p>
            <a:r>
              <a:rPr lang="en-US" dirty="0" smtClean="0"/>
              <a:t>And if you obey most of those on earth, they will mislead you far away from Allah's Path. (Al-</a:t>
            </a:r>
            <a:r>
              <a:rPr lang="en-US" dirty="0" err="1" smtClean="0"/>
              <a:t>An'am</a:t>
            </a:r>
            <a:r>
              <a:rPr lang="en-US" dirty="0" smtClean="0"/>
              <a:t> 6:116)</a:t>
            </a:r>
          </a:p>
          <a:p>
            <a:endParaRPr lang="en-US" dirty="0" smtClean="0"/>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Strangers</a:t>
            </a:r>
            <a:endParaRPr lang="en-US" dirty="0"/>
          </a:p>
        </p:txBody>
      </p:sp>
      <p:sp>
        <p:nvSpPr>
          <p:cNvPr id="3" name="Content Placeholder 2"/>
          <p:cNvSpPr>
            <a:spLocks noGrp="1"/>
          </p:cNvSpPr>
          <p:nvPr>
            <p:ph idx="1"/>
          </p:nvPr>
        </p:nvSpPr>
        <p:spPr/>
        <p:txBody>
          <a:bodyPr>
            <a:noAutofit/>
          </a:bodyPr>
          <a:lstStyle/>
          <a:p>
            <a:r>
              <a:rPr lang="en-US" sz="1700" i="1" dirty="0" smtClean="0"/>
              <a:t>The </a:t>
            </a:r>
            <a:r>
              <a:rPr lang="en-US" sz="1700" i="1" dirty="0" smtClean="0"/>
              <a:t>Prophet (saw) said, “On the Day of Resurrection there will be nothing heavier on the scale of the believer than good character.” (Abu </a:t>
            </a:r>
            <a:r>
              <a:rPr lang="en-US" sz="1700" i="1" dirty="0" err="1" smtClean="0"/>
              <a:t>Dawood</a:t>
            </a:r>
            <a:r>
              <a:rPr lang="en-US" sz="1700" i="1" dirty="0" smtClean="0"/>
              <a:t>)</a:t>
            </a:r>
            <a:endParaRPr lang="en-US" sz="1700" dirty="0" smtClean="0"/>
          </a:p>
          <a:p>
            <a:pPr>
              <a:buNone/>
            </a:pPr>
            <a:r>
              <a:rPr lang="en-US" sz="1700" dirty="0" smtClean="0"/>
              <a:t>	</a:t>
            </a:r>
            <a:r>
              <a:rPr lang="en-US" sz="1700" u="sng" dirty="0" smtClean="0"/>
              <a:t>Type </a:t>
            </a:r>
            <a:r>
              <a:rPr lang="en-US" sz="1700" u="sng" dirty="0" smtClean="0"/>
              <a:t>#1: Choosing Islam</a:t>
            </a:r>
            <a:r>
              <a:rPr lang="en-US" sz="1700" dirty="0" smtClean="0"/>
              <a:t>  </a:t>
            </a:r>
          </a:p>
          <a:p>
            <a:r>
              <a:rPr lang="en-US" sz="1700" dirty="0" err="1" smtClean="0"/>
              <a:t>Ibn</a:t>
            </a:r>
            <a:r>
              <a:rPr lang="en-US" sz="1700" dirty="0" smtClean="0"/>
              <a:t> </a:t>
            </a:r>
            <a:r>
              <a:rPr lang="en-US" sz="1700" dirty="0" err="1" smtClean="0"/>
              <a:t>Mas’ood</a:t>
            </a:r>
            <a:r>
              <a:rPr lang="en-US" sz="1700" dirty="0" smtClean="0"/>
              <a:t> narrates, “While we were in the company of the Prophet (saw) in a tent, he asked us, ‘Would it please you to be one fourth of the people of Paradise?’  We replied, ‘Yes!’  He (saw) then asked, ‘Would it please you to be one third of the people of Paradise?’ We replied, ‘Yes!’  He (saw) asked again, ‘Would it please you to be one half of the people of Paradise?’ We replied, ‘Yes!’ He (saw) then said, ‘I hope that you will be one half of the people of Paradise, for none will enter Paradise but a Muslim soul and you people, in comparison to the people who associate others in worship with Allah, are like a white hair on the skin of a black ox, or a black hair on the skin of a red ox.’” (</a:t>
            </a:r>
            <a:r>
              <a:rPr lang="en-US" sz="1700" dirty="0" err="1" smtClean="0"/>
              <a:t>Bukhari</a:t>
            </a:r>
            <a:r>
              <a:rPr lang="en-US" sz="1700" dirty="0" smtClean="0"/>
              <a:t> </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Strangers</a:t>
            </a:r>
            <a:endParaRPr lang="en-US" dirty="0"/>
          </a:p>
        </p:txBody>
      </p:sp>
      <p:sp>
        <p:nvSpPr>
          <p:cNvPr id="3" name="Content Placeholder 2"/>
          <p:cNvSpPr>
            <a:spLocks noGrp="1"/>
          </p:cNvSpPr>
          <p:nvPr>
            <p:ph idx="1"/>
          </p:nvPr>
        </p:nvSpPr>
        <p:spPr/>
        <p:txBody>
          <a:bodyPr>
            <a:noAutofit/>
          </a:bodyPr>
          <a:lstStyle/>
          <a:p>
            <a:r>
              <a:rPr lang="en-US" sz="1800" u="sng" dirty="0" smtClean="0"/>
              <a:t>Type #2: Following the Sunnah</a:t>
            </a:r>
            <a:endParaRPr lang="en-US" sz="1800" dirty="0" smtClean="0"/>
          </a:p>
          <a:p>
            <a:r>
              <a:rPr lang="en-US" sz="1800" dirty="0" smtClean="0"/>
              <a:t>Choosing </a:t>
            </a:r>
            <a:r>
              <a:rPr lang="en-US" sz="1800" dirty="0" smtClean="0"/>
              <a:t>to follow the Sunnah of the Prophet (saw) means that one must protect him/herself from following any and all </a:t>
            </a:r>
            <a:r>
              <a:rPr lang="en-US" sz="1800" dirty="0" err="1" smtClean="0"/>
              <a:t>Bid’a</a:t>
            </a:r>
            <a:r>
              <a:rPr lang="en-US" sz="1800" dirty="0" smtClean="0"/>
              <a:t> (Innovations/Heresies); this means NOT to ascribe oneself to a particular sheikh, </a:t>
            </a:r>
            <a:r>
              <a:rPr lang="en-US" sz="1800" dirty="0" err="1" smtClean="0"/>
              <a:t>tariqah</a:t>
            </a:r>
            <a:r>
              <a:rPr lang="en-US" sz="1800" dirty="0" smtClean="0"/>
              <a:t>, </a:t>
            </a:r>
            <a:r>
              <a:rPr lang="en-US" sz="1800" dirty="0" err="1" smtClean="0"/>
              <a:t>madhab</a:t>
            </a:r>
            <a:r>
              <a:rPr lang="en-US" sz="1800" dirty="0" smtClean="0"/>
              <a:t> or group.  The Prophet (saw) explained this to us in three different </a:t>
            </a:r>
            <a:r>
              <a:rPr lang="en-US" sz="1800" dirty="0" err="1" smtClean="0"/>
              <a:t>hadith</a:t>
            </a:r>
            <a:r>
              <a:rPr lang="en-US" sz="1800" dirty="0" smtClean="0"/>
              <a:t>:</a:t>
            </a:r>
            <a:endParaRPr lang="en-US" sz="18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65545"/>
            <a:ext cx="8042276" cy="936532"/>
          </a:xfrm>
        </p:spPr>
        <p:txBody>
          <a:bodyPr/>
          <a:lstStyle/>
          <a:p>
            <a:r>
              <a:rPr lang="en-US" dirty="0" smtClean="0"/>
              <a:t>Types of Strangers</a:t>
            </a:r>
            <a:endParaRPr lang="en-US" dirty="0"/>
          </a:p>
        </p:txBody>
      </p:sp>
      <p:sp>
        <p:nvSpPr>
          <p:cNvPr id="3" name="Content Placeholder 2"/>
          <p:cNvSpPr>
            <a:spLocks noGrp="1"/>
          </p:cNvSpPr>
          <p:nvPr>
            <p:ph idx="1"/>
          </p:nvPr>
        </p:nvSpPr>
        <p:spPr>
          <a:xfrm>
            <a:off x="549275" y="1202077"/>
            <a:ext cx="8042276" cy="4343400"/>
          </a:xfrm>
        </p:spPr>
        <p:txBody>
          <a:bodyPr>
            <a:noAutofit/>
          </a:bodyPr>
          <a:lstStyle/>
          <a:p>
            <a:pPr lvl="0"/>
            <a:r>
              <a:rPr lang="en-US" sz="1800" dirty="0" smtClean="0"/>
              <a:t>Narrated </a:t>
            </a:r>
            <a:r>
              <a:rPr lang="en-US" sz="1800" dirty="0" err="1" smtClean="0"/>
              <a:t>Hudhaifa</a:t>
            </a:r>
            <a:r>
              <a:rPr lang="en-US" sz="1800" dirty="0" smtClean="0"/>
              <a:t> bin Al-</a:t>
            </a:r>
            <a:r>
              <a:rPr lang="en-US" sz="1800" dirty="0" err="1" smtClean="0"/>
              <a:t>Yaman</a:t>
            </a:r>
            <a:r>
              <a:rPr lang="en-US" sz="1800" dirty="0" smtClean="0"/>
              <a:t>: The people used to ask Allah's Apostle about good, but I used to ask him about evil for fear that it might overtake me. Once I said, "O Allah's Apostle! We were in ignorance and in evil and Allah has bestowed upon us the present good; will there by any evil after this good?" He said, "Yes." I asked, "Will there be good after that evil?" He said, "Yes, but it would be stained with </a:t>
            </a:r>
            <a:r>
              <a:rPr lang="en-US" sz="1800" dirty="0" err="1" smtClean="0"/>
              <a:t>Dakhan</a:t>
            </a:r>
            <a:r>
              <a:rPr lang="en-US" sz="1800" dirty="0" smtClean="0"/>
              <a:t> (i.e. Little evil)." I asked, "What will its </a:t>
            </a:r>
            <a:r>
              <a:rPr lang="en-US" sz="1800" dirty="0" err="1" smtClean="0"/>
              <a:t>Dakhan</a:t>
            </a:r>
            <a:r>
              <a:rPr lang="en-US" sz="1800" dirty="0" smtClean="0"/>
              <a:t> be?" He said, "There will be some people who will lead (people) according to principles other than my tradition. You will see their actions and disapprove of them." I said, "Will there by any evil after that good?" He said, "Yes, there will be some people who will invite others to the doors of Hell, and whoever accepts their invitation to it will be thrown in it (by them)." I said, "O Allah's Apostle! Describe those people to us." He said, "They will belong to us and speak our language" I asked, "What do you order me to do if such a thing should take place in my life?" He said, "Adhere to the group of Muslims and their Chief." I asked, "If there is neither a group (of Muslims) nor a chief (what shall I do)?" He said, "Keep away from all those different sects, even if you had to bite (i.e. eat) the root of a tree, till you meet Allah while you are still in that state." (</a:t>
            </a:r>
            <a:r>
              <a:rPr lang="en-US" sz="1800" dirty="0" err="1" smtClean="0"/>
              <a:t>Bukhari</a:t>
            </a:r>
            <a:r>
              <a:rPr lang="en-US" sz="1800" dirty="0" smtClean="0"/>
              <a:t>)</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65545"/>
            <a:ext cx="8042276" cy="936532"/>
          </a:xfrm>
        </p:spPr>
        <p:txBody>
          <a:bodyPr/>
          <a:lstStyle/>
          <a:p>
            <a:r>
              <a:rPr lang="en-US" dirty="0" smtClean="0"/>
              <a:t>Types of Strangers</a:t>
            </a:r>
            <a:endParaRPr lang="en-US" dirty="0"/>
          </a:p>
        </p:txBody>
      </p:sp>
      <p:sp>
        <p:nvSpPr>
          <p:cNvPr id="3" name="Content Placeholder 2"/>
          <p:cNvSpPr>
            <a:spLocks noGrp="1"/>
          </p:cNvSpPr>
          <p:nvPr>
            <p:ph idx="1"/>
          </p:nvPr>
        </p:nvSpPr>
        <p:spPr>
          <a:xfrm>
            <a:off x="549275" y="1202077"/>
            <a:ext cx="8042276" cy="4343400"/>
          </a:xfrm>
        </p:spPr>
        <p:txBody>
          <a:bodyPr>
            <a:noAutofit/>
          </a:bodyPr>
          <a:lstStyle/>
          <a:p>
            <a:pPr lvl="0"/>
            <a:r>
              <a:rPr lang="en-US" sz="1800" dirty="0" smtClean="0"/>
              <a:t>The </a:t>
            </a:r>
            <a:r>
              <a:rPr lang="en-US" sz="1800" dirty="0" smtClean="0"/>
              <a:t>Prophet (saw) said, “Indeed before you, from the people of the book, they were divided into 72 sects and this </a:t>
            </a:r>
            <a:r>
              <a:rPr lang="en-US" sz="1800" dirty="0" err="1" smtClean="0"/>
              <a:t>Ummah</a:t>
            </a:r>
            <a:r>
              <a:rPr lang="en-US" sz="1800" dirty="0" smtClean="0"/>
              <a:t> will divide into 73 sects.  72 sects will be in the fire and one sect will be in Paradise.”  The people asked him: “And which one will that be?” He (saw) replied: “The one that follows what I and my Companions are upon right now.” (</a:t>
            </a:r>
            <a:r>
              <a:rPr lang="en-US" sz="1800" dirty="0" err="1" smtClean="0"/>
              <a:t>Tirmidhi</a:t>
            </a:r>
            <a:r>
              <a:rPr lang="en-US" sz="1800" dirty="0" smtClean="0"/>
              <a:t>, </a:t>
            </a:r>
            <a:r>
              <a:rPr lang="en-US" sz="1800" dirty="0" err="1" smtClean="0"/>
              <a:t>Sahih</a:t>
            </a:r>
            <a:r>
              <a:rPr lang="en-US" sz="1800" dirty="0" smtClean="0"/>
              <a:t>)</a:t>
            </a:r>
          </a:p>
          <a:p>
            <a:pPr>
              <a:buNone/>
            </a:pPr>
            <a:r>
              <a:rPr lang="en-US" sz="1800" dirty="0" smtClean="0"/>
              <a:t> </a:t>
            </a:r>
          </a:p>
          <a:p>
            <a:pPr lvl="0"/>
            <a:r>
              <a:rPr lang="en-US" sz="1800" dirty="0" smtClean="0"/>
              <a:t>The Prophet (saw) said, “There will never cease to exist a group from my </a:t>
            </a:r>
            <a:r>
              <a:rPr lang="en-US" sz="1800" dirty="0" err="1" smtClean="0"/>
              <a:t>Ummah</a:t>
            </a:r>
            <a:r>
              <a:rPr lang="en-US" sz="1800" dirty="0" smtClean="0"/>
              <a:t>, establishing the truth (the Order of Allah).  Those who oppose them will not be able to harm them and this will continue until the decree of Allah comes (i.e. the Day of Resurrection).” (</a:t>
            </a:r>
            <a:r>
              <a:rPr lang="en-US" sz="1800" dirty="0" err="1" smtClean="0"/>
              <a:t>Bukhari</a:t>
            </a:r>
            <a:r>
              <a:rPr lang="en-US" sz="1800" dirty="0" smtClean="0"/>
              <a:t> &amp; Muslim)</a:t>
            </a:r>
          </a:p>
          <a:p>
            <a:pPr lvl="0"/>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Choice</a:t>
            </a:r>
            <a:endParaRPr lang="en-US" dirty="0"/>
          </a:p>
        </p:txBody>
      </p:sp>
      <p:sp>
        <p:nvSpPr>
          <p:cNvPr id="3" name="Content Placeholder 2"/>
          <p:cNvSpPr>
            <a:spLocks noGrp="1"/>
          </p:cNvSpPr>
          <p:nvPr>
            <p:ph idx="1"/>
          </p:nvPr>
        </p:nvSpPr>
        <p:spPr/>
        <p:txBody>
          <a:bodyPr>
            <a:normAutofit fontScale="92500"/>
          </a:bodyPr>
          <a:lstStyle/>
          <a:p>
            <a:r>
              <a:rPr lang="en-US" dirty="0" smtClean="0"/>
              <a:t>The Prophet (saw) said, "Nay indeed, order good and forbid evil every time you see stinginess being obeyed, and desires being followed, and this world preferred [over the next], and each person being deluded by his own opinions. Then take care of yourself and leave the common people, for indeed after you there will be days of patience, where patience will be like holding on to glowing embers. Whoever is able to do this will have the reward of fifty people that do like him." They asked, "O Messenger of Allah, the reward of fifty of them?" He replied, "The reward of fifty of you" [</a:t>
            </a:r>
            <a:r>
              <a:rPr lang="en-US" dirty="0" err="1" smtClean="0"/>
              <a:t>Tirmidhi</a:t>
            </a:r>
            <a:r>
              <a:rPr lang="en-US" dirty="0" smtClean="0"/>
              <a:t> and Abu </a:t>
            </a:r>
            <a:r>
              <a:rPr lang="en-US" dirty="0" err="1" smtClean="0"/>
              <a:t>Dawud</a:t>
            </a:r>
            <a:r>
              <a:rPr lang="en-US" dirty="0" smtClean="0"/>
              <a:t>, graded </a:t>
            </a:r>
            <a:r>
              <a:rPr lang="en-US" dirty="0" err="1" smtClean="0"/>
              <a:t>Sahih</a:t>
            </a:r>
            <a:r>
              <a:rPr lang="en-US" dirty="0" smtClean="0"/>
              <a:t> by Al-</a:t>
            </a:r>
            <a:r>
              <a:rPr lang="en-US" dirty="0" err="1" smtClean="0"/>
              <a:t>Albani</a:t>
            </a:r>
            <a:r>
              <a:rPr lang="en-US" dirty="0" smtClean="0"/>
              <a:t>)</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Mindset of al-</a:t>
            </a:r>
            <a:r>
              <a:rPr lang="en-US" dirty="0" err="1" smtClean="0"/>
              <a:t>Ghuraba</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stranger is not the one who empties the house and bids farewell now.  But the stranger is he who is serious while the people around him play and is awake while the people around him sleep.  And he follows the best path, while the people around him plot and plan in their misguidance.  </a:t>
            </a:r>
          </a:p>
          <a:p>
            <a:r>
              <a:rPr lang="en-US" dirty="0" smtClean="0"/>
              <a:t>And truthful was the poet when he said:  “My friend said to me, ‘I see you as a stranger amongst these people without a close friend.’ I said ‘No! But the people are strange, I’m only in this world and this is my way.’”  </a:t>
            </a:r>
          </a:p>
          <a:p>
            <a:r>
              <a:rPr lang="en-US" dirty="0" smtClean="0"/>
              <a:t>This is indeed the Stranger – strange to those who mock from amongst mankind, but in the Sight of his Lord, he is at a Noble Station.  </a:t>
            </a:r>
            <a:endParaRPr lang="en-US"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34</TotalTime>
  <Words>1707</Words>
  <Application>Microsoft Macintosh PowerPoint</Application>
  <PresentationFormat>On-screen Show (4:3)</PresentationFormat>
  <Paragraphs>48</Paragraphs>
  <Slides>13</Slides>
  <Notes>0</Notes>
  <HiddenSlides>0</HiddenSlides>
  <MMClips>0</MMClips>
  <ScaleCrop>false</ScaleCrop>
  <HeadingPairs>
    <vt:vector size="4" baseType="variant">
      <vt:variant>
        <vt:lpstr>Design Template</vt:lpstr>
      </vt:variant>
      <vt:variant>
        <vt:i4>1</vt:i4>
      </vt:variant>
      <vt:variant>
        <vt:lpstr>Slide Titles</vt:lpstr>
      </vt:variant>
      <vt:variant>
        <vt:i4>13</vt:i4>
      </vt:variant>
    </vt:vector>
  </HeadingPairs>
  <TitlesOfParts>
    <vt:vector size="14" baseType="lpstr">
      <vt:lpstr>Breeze</vt:lpstr>
      <vt:lpstr>Imam An-Nawawi’s 40 Hadith #40</vt:lpstr>
      <vt:lpstr>Al Ghuraba</vt:lpstr>
      <vt:lpstr>Al Ghuraba</vt:lpstr>
      <vt:lpstr>Al Ghuraba</vt:lpstr>
      <vt:lpstr>Al Ghuraba</vt:lpstr>
      <vt:lpstr>Al Ghuraba</vt:lpstr>
      <vt:lpstr>Al Ghuraba</vt:lpstr>
      <vt:lpstr>Types of Strangers</vt:lpstr>
      <vt:lpstr>Types of Strangers</vt:lpstr>
      <vt:lpstr>Types of Strangers</vt:lpstr>
      <vt:lpstr>Types of Strangers</vt:lpstr>
      <vt:lpstr>The Choice</vt:lpstr>
      <vt:lpstr>The Mindset of al-Ghuraba</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Imam An-Nawawi’s 40 Hadith #40</dc:title>
  <dc:creator>Omar Zia</dc:creator>
  <cp:lastModifiedBy>Omar Zia</cp:lastModifiedBy>
  <cp:revision>1</cp:revision>
  <dcterms:created xsi:type="dcterms:W3CDTF">2010-05-01T04:05:59Z</dcterms:created>
  <dcterms:modified xsi:type="dcterms:W3CDTF">2010-05-01T04:40:49Z</dcterms:modified>
</cp:coreProperties>
</file>