
<file path=[Content_Types].xml><?xml version="1.0" encoding="utf-8"?>
<Types xmlns="http://schemas.openxmlformats.org/package/2006/content-types">
  <Override PartName="/ppt/slideLayouts/slideLayout10.xml" ContentType="application/vnd.openxmlformats-officedocument.presentationml.slideLayout+xml"/>
  <Default Extension="rels" ContentType="application/vnd.openxmlformats-package.relationships+xml"/>
  <Override PartName="/ppt/slides/slide69.xml" ContentType="application/vnd.openxmlformats-officedocument.presentationml.slide+xml"/>
  <Override PartName="/ppt/slides/slide14.xml" ContentType="application/vnd.openxmlformats-officedocument.presentationml.slide+xml"/>
  <Override PartName="/ppt/slides/slide62.xml" ContentType="application/vnd.openxmlformats-officedocument.presentationml.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slides/slide28.xml" ContentType="application/vnd.openxmlformats-officedocument.presentationml.slide+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68.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slides/slide61.xml" ContentType="application/vnd.openxmlformats-officedocument.presentationml.slide+xml"/>
  <Override PartName="/ppt/slides/slide77.xml" ContentType="application/vnd.openxmlformats-officedocument.presentationml.slide+xml"/>
  <Override PartName="/ppt/slides/slide44.xml" ContentType="application/vnd.openxmlformats-officedocument.presentationml.slide+xml"/>
  <Override PartName="/ppt/slides/slide27.xml" ContentType="application/vnd.openxmlformats-officedocument.presentationml.slide+xml"/>
  <Override PartName="/ppt/slides/slide53.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Override PartName="/ppt/slides/slide67.xml" ContentType="application/vnd.openxmlformats-officedocument.presentationml.slide+xml"/>
  <Override PartName="/ppt/slides/slide12.xml" ContentType="application/vnd.openxmlformats-officedocument.presentationml.slide+xml"/>
  <Override PartName="/ppt/slides/slide60.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slides/slide43.xml" ContentType="application/vnd.openxmlformats-officedocument.presentationml.slide+xml"/>
  <Override PartName="/ppt/slides/slide59.xml" ContentType="application/vnd.openxmlformats-officedocument.presentationml.slide+xml"/>
  <Override PartName="/ppt/slides/slide26.xml" ContentType="application/vnd.openxmlformats-officedocument.presentationml.slide+xml"/>
  <Override PartName="/ppt/slides/slide52.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66.xml" ContentType="application/vnd.openxmlformats-officedocument.presentationml.slide+xml"/>
  <Override PartName="/ppt/slides/slide11.xml" ContentType="application/vnd.openxmlformats-officedocument.presentationml.slide+xml"/>
  <Override PartName="/ppt/slides/slide49.xml" ContentType="application/vnd.openxmlformats-officedocument.presentationml.slide+xml"/>
  <Override PartName="/ppt/slides/slide75.xml" ContentType="application/vnd.openxmlformats-officedocument.presentationml.slide+xml"/>
  <Override PartName="/ppt/slides/slide42.xml" ContentType="application/vnd.openxmlformats-officedocument.presentationml.slide+xml"/>
  <Override PartName="/ppt/slides/slide58.xml" ContentType="application/vnd.openxmlformats-officedocument.presentationml.slide+xml"/>
  <Override PartName="/ppt/slides/slide25.xml" ContentType="application/vnd.openxmlformats-officedocument.presentationml.slide+xml"/>
  <Override PartName="/ppt/slides/slide51.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Layouts/slideLayout2.xml" ContentType="application/vnd.openxmlformats-officedocument.presentationml.slideLayout+xml"/>
  <Override PartName="/ppt/slides/slide65.xml" ContentType="application/vnd.openxmlformats-officedocument.presentationml.slide+xml"/>
  <Override PartName="/ppt/slides/slide10.xml" ContentType="application/vnd.openxmlformats-officedocument.presentationml.slide+xml"/>
  <Override PartName="/docProps/app.xml" ContentType="application/vnd.openxmlformats-officedocument.extended-properties+xml"/>
  <Override PartName="/ppt/slides/slide48.xml" ContentType="application/vnd.openxmlformats-officedocument.presentationml.slide+xml"/>
  <Override PartName="/ppt/slides/slide74.xml" ContentType="application/vnd.openxmlformats-officedocument.presentationml.slide+xml"/>
  <Override PartName="/ppt/slides/slide41.xml" ContentType="application/vnd.openxmlformats-officedocument.presentationml.slide+xml"/>
  <Override PartName="/ppt/slides/slide57.xml" ContentType="application/vnd.openxmlformats-officedocument.presentationml.slide+xml"/>
  <Override PartName="/ppt/slides/slide24.xml" ContentType="application/vnd.openxmlformats-officedocument.presentationml.slide+xml"/>
  <Override PartName="/ppt/slides/slide50.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Layouts/slideLayout1.xml" ContentType="application/vnd.openxmlformats-officedocument.presentationml.slideLayout+xml"/>
  <Default Extension="jpeg" ContentType="image/jpeg"/>
  <Override PartName="/ppt/slides/slide64.xml" ContentType="application/vnd.openxmlformats-officedocument.presentationml.slide+xml"/>
  <Override PartName="/ppt/viewProps.xml" ContentType="application/vnd.openxmlformats-officedocument.presentationml.viewProps+xml"/>
  <Override PartName="/ppt/slides/slide47.xml" ContentType="application/vnd.openxmlformats-officedocument.presentationml.slide+xml"/>
  <Override PartName="/ppt/slides/slide73.xml" ContentType="application/vnd.openxmlformats-officedocument.presentationml.slide+xml"/>
  <Override PartName="/ppt/slides/slide40.xml" ContentType="application/vnd.openxmlformats-officedocument.presentationml.slide+xml"/>
  <Override PartName="/ppt/slides/slide56.xml" ContentType="application/vnd.openxmlformats-officedocument.presentationml.slide+xml"/>
  <Override PartName="/ppt/slides/slide23.xml" ContentType="application/vnd.openxmlformats-officedocument.presentationml.slide+xml"/>
  <Override PartName="/ppt/slides/slide39.xml" ContentType="application/vnd.openxmlformats-officedocument.presentationml.slide+xml"/>
  <Override PartName="/ppt/slideLayouts/slideLayout11.xml" ContentType="application/vnd.openxmlformats-officedocument.presentationml.slideLayout+xml"/>
  <Override PartName="/ppt/slides/slide7.xml" ContentType="application/vnd.openxmlformats-officedocument.presentationml.slide+xml"/>
  <Override PartName="/ppt/slides/slide71.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slides/slide15.xml" ContentType="application/vnd.openxmlformats-officedocument.presentationml.slide+xml"/>
  <Override PartName="/ppt/slides/slide63.xml" ContentType="application/vnd.openxmlformats-officedocument.presentationml.slide+xml"/>
  <Override PartName="/ppt/slides/slide46.xml" ContentType="application/vnd.openxmlformats-officedocument.presentationml.slide+xml"/>
  <Override PartName="/ppt/slides/slide72.xml" ContentType="application/vnd.openxmlformats-officedocument.presentationml.slide+xml"/>
  <Override PartName="/ppt/slides/slide29.xml" ContentType="application/vnd.openxmlformats-officedocument.presentationml.slide+xml"/>
  <Override PartName="/ppt/slides/slide55.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Default Extension="bin" ContentType="application/vnd.openxmlformats-officedocument.presentationml.printerSettings"/>
  <Override PartName="/ppt/slides/slide70.xml" ContentType="application/vnd.openxmlformats-officedocument.presentationml.slide+xml"/>
  <Override PartName="/ppt/slides/slide31.xml" ContentType="application/vnd.openxmlformats-officedocument.presentationml.slide+xml"/>
  <Override PartName="/ppt/slideLayouts/slideLayout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72" r:id="rId1"/>
  </p:sldMasterIdLst>
  <p:sldIdLst>
    <p:sldId id="256" r:id="rId2"/>
    <p:sldId id="260" r:id="rId3"/>
    <p:sldId id="257" r:id="rId4"/>
    <p:sldId id="258" r:id="rId5"/>
    <p:sldId id="261" r:id="rId6"/>
    <p:sldId id="280" r:id="rId7"/>
    <p:sldId id="259" r:id="rId8"/>
    <p:sldId id="262" r:id="rId9"/>
    <p:sldId id="281" r:id="rId10"/>
    <p:sldId id="263" r:id="rId11"/>
    <p:sldId id="282" r:id="rId12"/>
    <p:sldId id="264" r:id="rId13"/>
    <p:sldId id="283" r:id="rId14"/>
    <p:sldId id="265" r:id="rId15"/>
    <p:sldId id="266" r:id="rId16"/>
    <p:sldId id="267"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305" r:id="rId39"/>
    <p:sldId id="306" r:id="rId40"/>
    <p:sldId id="307" r:id="rId41"/>
    <p:sldId id="308" r:id="rId42"/>
    <p:sldId id="268" r:id="rId43"/>
    <p:sldId id="269" r:id="rId44"/>
    <p:sldId id="270" r:id="rId45"/>
    <p:sldId id="271" r:id="rId46"/>
    <p:sldId id="272" r:id="rId47"/>
    <p:sldId id="309" r:id="rId48"/>
    <p:sldId id="310" r:id="rId49"/>
    <p:sldId id="311" r:id="rId50"/>
    <p:sldId id="312" r:id="rId51"/>
    <p:sldId id="313" r:id="rId52"/>
    <p:sldId id="314" r:id="rId53"/>
    <p:sldId id="315" r:id="rId54"/>
    <p:sldId id="316" r:id="rId55"/>
    <p:sldId id="317" r:id="rId56"/>
    <p:sldId id="318" r:id="rId57"/>
    <p:sldId id="319" r:id="rId58"/>
    <p:sldId id="320" r:id="rId59"/>
    <p:sldId id="321" r:id="rId60"/>
    <p:sldId id="323" r:id="rId61"/>
    <p:sldId id="324" r:id="rId62"/>
    <p:sldId id="273" r:id="rId63"/>
    <p:sldId id="274" r:id="rId64"/>
    <p:sldId id="325" r:id="rId65"/>
    <p:sldId id="275" r:id="rId66"/>
    <p:sldId id="276" r:id="rId67"/>
    <p:sldId id="277" r:id="rId68"/>
    <p:sldId id="326" r:id="rId69"/>
    <p:sldId id="278" r:id="rId70"/>
    <p:sldId id="279" r:id="rId71"/>
    <p:sldId id="327" r:id="rId72"/>
    <p:sldId id="328" r:id="rId73"/>
    <p:sldId id="329" r:id="rId74"/>
    <p:sldId id="330" r:id="rId75"/>
    <p:sldId id="331" r:id="rId76"/>
    <p:sldId id="332" r:id="rId77"/>
    <p:sldId id="333"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154" d="100"/>
          <a:sy n="154" d="100"/>
        </p:scale>
        <p:origin x="-1144"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presProps" Target="presProps.xml"/><Relationship Id="rId81" Type="http://schemas.openxmlformats.org/officeDocument/2006/relationships/viewProps" Target="viewProps.xml"/><Relationship Id="rId82" Type="http://schemas.openxmlformats.org/officeDocument/2006/relationships/theme" Target="theme/theme1.xml"/><Relationship Id="rId83"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printerSettings" Target="printerSettings/printerSettings1.bin"/><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lstStyle>
          <a:p>
            <a:fld id="{6DF71342-701A-4747-9DFA-7BEC128719E9}" type="datetimeFigureOut">
              <a:rPr lang="en-US" smtClean="0"/>
              <a:pPr/>
              <a:t>12/16/10</a:t>
            </a:fld>
            <a:endParaRPr lang="en-CA"/>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lstStyle>
          <a:p>
            <a:endParaRPr lang="en-CA"/>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lstStyle>
          <a:p>
            <a:fld id="{7012CF87-B2BC-4EDC-BB6D-57CA9726573B}" type="slidenum">
              <a:rPr lang="en-CA" smtClean="0"/>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F71342-701A-4747-9DFA-7BEC128719E9}" type="datetimeFigureOut">
              <a:rPr lang="en-US" smtClean="0"/>
              <a:pPr/>
              <a:t>12/16/10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12CF87-B2BC-4EDC-BB6D-57CA9726573B}"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lstStyle>
          <a:p>
            <a:fld id="{6DF71342-701A-4747-9DFA-7BEC128719E9}" type="datetimeFigureOut">
              <a:rPr lang="en-US" smtClean="0"/>
              <a:pPr/>
              <a:t>12/16/10</a:t>
            </a:fld>
            <a:endParaRPr lang="en-CA"/>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lstStyle>
          <a:p>
            <a:endParaRPr lang="en-CA"/>
          </a:p>
        </p:txBody>
      </p:sp>
      <p:sp>
        <p:nvSpPr>
          <p:cNvPr id="6" name="Slide Number Placeholder 5"/>
          <p:cNvSpPr>
            <a:spLocks noGrp="1"/>
          </p:cNvSpPr>
          <p:nvPr>
            <p:ph type="sldNum" sz="quarter" idx="12"/>
          </p:nvPr>
        </p:nvSpPr>
        <p:spPr>
          <a:xfrm>
            <a:off x="6733952" y="6555112"/>
            <a:ext cx="588336" cy="228600"/>
          </a:xfrm>
        </p:spPr>
        <p:txBody>
          <a:bodyPr/>
          <a:lstStyle/>
          <a:p>
            <a:fld id="{7012CF87-B2BC-4EDC-BB6D-57CA9726573B}" type="slidenum">
              <a:rPr lang="en-CA" smtClean="0"/>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DF71342-701A-4747-9DFA-7BEC128719E9}" type="datetimeFigureOut">
              <a:rPr lang="en-US" smtClean="0"/>
              <a:pPr/>
              <a:t>12/16/10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012CF87-B2BC-4EDC-BB6D-57CA9726573B}"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DF71342-701A-4747-9DFA-7BEC128719E9}" type="datetimeFigureOut">
              <a:rPr lang="en-US" smtClean="0"/>
              <a:pPr/>
              <a:t>12/16/10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012CF87-B2BC-4EDC-BB6D-57CA9726573B}"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DF71342-701A-4747-9DFA-7BEC128719E9}" type="datetimeFigureOut">
              <a:rPr lang="en-US" smtClean="0"/>
              <a:pPr/>
              <a:t>12/16/10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012CF87-B2BC-4EDC-BB6D-57CA9726573B}"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6DF71342-701A-4747-9DFA-7BEC128719E9}" type="datetimeFigureOut">
              <a:rPr lang="en-US" smtClean="0"/>
              <a:pPr/>
              <a:t>12/16/10</a:t>
            </a:fld>
            <a:endParaRPr lang="en-CA"/>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CA"/>
          </a:p>
        </p:txBody>
      </p:sp>
      <p:sp>
        <p:nvSpPr>
          <p:cNvPr id="4" name="Slide Number Placeholder 3"/>
          <p:cNvSpPr>
            <a:spLocks noGrp="1"/>
          </p:cNvSpPr>
          <p:nvPr>
            <p:ph type="sldNum" sz="quarter" idx="12"/>
          </p:nvPr>
        </p:nvSpPr>
        <p:spPr/>
        <p:txBody>
          <a:bodyPr/>
          <a:lstStyle/>
          <a:p>
            <a:fld id="{7012CF87-B2BC-4EDC-BB6D-57CA9726573B}"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DF71342-701A-4747-9DFA-7BEC128719E9}" type="datetimeFigureOut">
              <a:rPr lang="en-US" smtClean="0"/>
              <a:pPr/>
              <a:t>12/16/10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012CF87-B2BC-4EDC-BB6D-57CA9726573B}"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p>
            <a:fld id="{6DF71342-701A-4747-9DFA-7BEC128719E9}" type="datetimeFigureOut">
              <a:rPr lang="en-US" smtClean="0"/>
              <a:pPr/>
              <a:t>12/16/10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012CF87-B2BC-4EDC-BB6D-57CA9726573B}" type="slidenum">
              <a:rPr lang="en-CA" smtClean="0"/>
              <a:pPr/>
              <a:t>‹#›</a:t>
            </a:fld>
            <a:endParaRPr lang="en-CA"/>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F71342-701A-4747-9DFA-7BEC128719E9}" type="datetimeFigureOut">
              <a:rPr lang="en-US" smtClean="0"/>
              <a:pPr/>
              <a:t>12/16/10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12CF87-B2BC-4EDC-BB6D-57CA9726573B}"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6DF71342-701A-4747-9DFA-7BEC128719E9}" type="datetimeFigureOut">
              <a:rPr lang="en-US" smtClean="0"/>
              <a:pPr/>
              <a:t>12/16/10</a:t>
            </a:fld>
            <a:endParaRPr lang="en-CA"/>
          </a:p>
        </p:txBody>
      </p:sp>
      <p:sp>
        <p:nvSpPr>
          <p:cNvPr id="5" name="Footer Placeholder 4"/>
          <p:cNvSpPr>
            <a:spLocks noGrp="1"/>
          </p:cNvSpPr>
          <p:nvPr>
            <p:ph type="ftr" sz="quarter" idx="11"/>
          </p:nvPr>
        </p:nvSpPr>
        <p:spPr>
          <a:xfrm>
            <a:off x="457200" y="6556248"/>
            <a:ext cx="3657600" cy="228600"/>
          </a:xfrm>
        </p:spPr>
        <p:txBody>
          <a:bodyPr/>
          <a:lstStyle/>
          <a:p>
            <a:endParaRPr lang="en-CA"/>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lstStyle>
          <a:p>
            <a:fld id="{7012CF87-B2BC-4EDC-BB6D-57CA9726573B}"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lstStyle>
          <a:p>
            <a:fld id="{6DF71342-701A-4747-9DFA-7BEC128719E9}" type="datetimeFigureOut">
              <a:rPr lang="en-US" smtClean="0"/>
              <a:pPr/>
              <a:t>12/16/10</a:t>
            </a:fld>
            <a:endParaRPr lang="en-CA"/>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lstStyle>
          <a:p>
            <a:endParaRPr lang="en-CA"/>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lstStyle>
          <a:p>
            <a:fld id="{7012CF87-B2BC-4EDC-BB6D-57CA9726573B}"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ravelingluck.com/Asia/Syria/Al%20L%C4%81dhiq%C4%AByah/_166203_Qal%60at%20Ban%C4%AB%20Qa%E1%B8%A9%C5%A3%C4%81n.html%23local_map" TargetMode="External"/><Relationship Id="rId3" Type="http://schemas.openxmlformats.org/officeDocument/2006/relationships/hyperlink" Target="http://en.wikipedia.org/wiki/Bani_Qahtan_Castle"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egenglish.com/" TargetMode="External"/><Relationship Id="rId3" Type="http://schemas.openxmlformats.org/officeDocument/2006/relationships/hyperlink" Target="http://falsemessiahs.co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4290"/>
            <a:ext cx="7772400" cy="755645"/>
          </a:xfrm>
        </p:spPr>
        <p:txBody>
          <a:bodyPr/>
          <a:lstStyle/>
          <a:p>
            <a:r>
              <a:rPr lang="en-US" dirty="0" smtClean="0"/>
              <a:t>The Day of Resurrection</a:t>
            </a:r>
            <a:endParaRPr lang="en-CA" dirty="0"/>
          </a:p>
        </p:txBody>
      </p:sp>
      <p:sp>
        <p:nvSpPr>
          <p:cNvPr id="3" name="Subtitle 2"/>
          <p:cNvSpPr>
            <a:spLocks noGrp="1"/>
          </p:cNvSpPr>
          <p:nvPr>
            <p:ph type="subTitle" idx="1"/>
          </p:nvPr>
        </p:nvSpPr>
        <p:spPr>
          <a:xfrm>
            <a:off x="2071670" y="1214422"/>
            <a:ext cx="6400800" cy="1752600"/>
          </a:xfrm>
        </p:spPr>
        <p:txBody>
          <a:bodyPr>
            <a:normAutofit/>
          </a:bodyPr>
          <a:lstStyle/>
          <a:p>
            <a:r>
              <a:rPr lang="en-US" sz="3600" b="1" dirty="0" smtClean="0">
                <a:solidFill>
                  <a:srgbClr val="FF0000"/>
                </a:solidFill>
              </a:rPr>
              <a:t>The Major Signs</a:t>
            </a:r>
            <a:endParaRPr lang="en-CA" sz="3600" b="1" dirty="0">
              <a:solidFill>
                <a:srgbClr val="FF0000"/>
              </a:solidFill>
            </a:endParaRPr>
          </a:p>
        </p:txBody>
      </p:sp>
      <p:pic>
        <p:nvPicPr>
          <p:cNvPr id="1026" name="Picture 2" descr="http://gamesnet.vo.llnwd.net/o1/gamestar/objects/224440_main.jpg"/>
          <p:cNvPicPr>
            <a:picLocks noChangeAspect="1" noChangeArrowheads="1"/>
          </p:cNvPicPr>
          <p:nvPr/>
        </p:nvPicPr>
        <p:blipFill>
          <a:blip r:embed="rId2" cstate="print"/>
          <a:srcRect/>
          <a:stretch>
            <a:fillRect/>
          </a:stretch>
        </p:blipFill>
        <p:spPr bwMode="auto">
          <a:xfrm>
            <a:off x="2714612" y="1857364"/>
            <a:ext cx="4437062" cy="4437062"/>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Will This Occur?</a:t>
            </a:r>
            <a:endParaRPr lang="en-CA" dirty="0"/>
          </a:p>
        </p:txBody>
      </p:sp>
      <p:sp>
        <p:nvSpPr>
          <p:cNvPr id="3" name="Content Placeholder 2"/>
          <p:cNvSpPr>
            <a:spLocks noGrp="1"/>
          </p:cNvSpPr>
          <p:nvPr>
            <p:ph idx="1"/>
          </p:nvPr>
        </p:nvSpPr>
        <p:spPr/>
        <p:txBody>
          <a:bodyPr/>
          <a:lstStyle/>
          <a:p>
            <a:r>
              <a:rPr lang="en-CA" b="1" dirty="0"/>
              <a:t>“The major signs of the Hour are like beads on a rope. When the rope is cut, they fall out one after the other.” (Al-Hakim)</a:t>
            </a:r>
            <a:endParaRPr lang="en-CA" b="1" u="sng" dirty="0"/>
          </a:p>
          <a:p>
            <a:pPr>
              <a:buNone/>
            </a:pPr>
            <a:endParaRPr lang="en-CA"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Signs – in approximate order</a:t>
            </a:r>
            <a:endParaRPr lang="en-CA" dirty="0"/>
          </a:p>
        </p:txBody>
      </p:sp>
      <p:sp>
        <p:nvSpPr>
          <p:cNvPr id="3" name="Content Placeholder 2"/>
          <p:cNvSpPr>
            <a:spLocks noGrp="1"/>
          </p:cNvSpPr>
          <p:nvPr>
            <p:ph idx="1"/>
          </p:nvPr>
        </p:nvSpPr>
        <p:spPr/>
        <p:txBody>
          <a:bodyPr>
            <a:normAutofit lnSpcReduction="10000"/>
          </a:bodyPr>
          <a:lstStyle/>
          <a:p>
            <a:r>
              <a:rPr lang="en-CA" dirty="0"/>
              <a:t>1.  The Treasurer Of The Euphrates</a:t>
            </a:r>
          </a:p>
          <a:p>
            <a:r>
              <a:rPr lang="en-CA" dirty="0"/>
              <a:t>2.  The Besiege Of </a:t>
            </a:r>
            <a:r>
              <a:rPr lang="en-CA" dirty="0" err="1"/>
              <a:t>Madeenah</a:t>
            </a:r>
            <a:endParaRPr lang="en-CA" dirty="0"/>
          </a:p>
          <a:p>
            <a:r>
              <a:rPr lang="en-CA" dirty="0"/>
              <a:t>3.  The Rule Of Al-</a:t>
            </a:r>
            <a:r>
              <a:rPr lang="en-CA" dirty="0" err="1"/>
              <a:t>Jahjaah</a:t>
            </a:r>
            <a:r>
              <a:rPr lang="en-CA" dirty="0"/>
              <a:t> Of </a:t>
            </a:r>
            <a:r>
              <a:rPr lang="en-CA" dirty="0" err="1"/>
              <a:t>Bani</a:t>
            </a:r>
            <a:r>
              <a:rPr lang="en-CA" dirty="0"/>
              <a:t> Al-</a:t>
            </a:r>
            <a:r>
              <a:rPr lang="en-CA" dirty="0" err="1"/>
              <a:t>Qahtaan</a:t>
            </a:r>
            <a:endParaRPr lang="en-CA" dirty="0"/>
          </a:p>
          <a:p>
            <a:r>
              <a:rPr lang="en-CA" dirty="0"/>
              <a:t>4.  Appearance Of Al-</a:t>
            </a:r>
            <a:r>
              <a:rPr lang="en-CA" dirty="0" err="1"/>
              <a:t>Mahdi</a:t>
            </a:r>
            <a:endParaRPr lang="en-CA" dirty="0"/>
          </a:p>
          <a:p>
            <a:r>
              <a:rPr lang="en-CA" dirty="0"/>
              <a:t>5.  Victory Of The Muslims And The Conquest Of Constantinople (Istanbul)</a:t>
            </a:r>
          </a:p>
          <a:p>
            <a:r>
              <a:rPr lang="en-CA" dirty="0"/>
              <a:t>6.  The Smoke</a:t>
            </a:r>
          </a:p>
          <a:p>
            <a:r>
              <a:rPr lang="en-CA" dirty="0"/>
              <a:t>7.  Drought And Famine</a:t>
            </a:r>
          </a:p>
          <a:p>
            <a:r>
              <a:rPr lang="en-CA" dirty="0"/>
              <a:t>8.  The Appearance Of Ad-</a:t>
            </a:r>
            <a:r>
              <a:rPr lang="en-CA" dirty="0" err="1"/>
              <a:t>Dajjal</a:t>
            </a:r>
            <a:endParaRPr lang="en-CA" dirty="0"/>
          </a:p>
          <a:p>
            <a:r>
              <a:rPr lang="en-CA" dirty="0"/>
              <a:t>9.  The Besiege Of Syria</a:t>
            </a:r>
          </a:p>
          <a:p>
            <a:r>
              <a:rPr lang="en-CA" dirty="0"/>
              <a:t>10. Descent Of 'Isa (As)</a:t>
            </a:r>
          </a:p>
          <a:p>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Signs – in approximate order</a:t>
            </a:r>
            <a:endParaRPr lang="en-CA" dirty="0"/>
          </a:p>
        </p:txBody>
      </p:sp>
      <p:sp>
        <p:nvSpPr>
          <p:cNvPr id="3" name="Content Placeholder 2"/>
          <p:cNvSpPr>
            <a:spLocks noGrp="1"/>
          </p:cNvSpPr>
          <p:nvPr>
            <p:ph idx="1"/>
          </p:nvPr>
        </p:nvSpPr>
        <p:spPr/>
        <p:txBody>
          <a:bodyPr>
            <a:normAutofit fontScale="85000" lnSpcReduction="10000"/>
          </a:bodyPr>
          <a:lstStyle/>
          <a:p>
            <a:r>
              <a:rPr lang="en-CA" dirty="0" smtClean="0"/>
              <a:t>11. Defeat Of Ad-</a:t>
            </a:r>
            <a:r>
              <a:rPr lang="en-CA" dirty="0" err="1" smtClean="0"/>
              <a:t>Dajjal</a:t>
            </a:r>
            <a:endParaRPr lang="en-CA" dirty="0" smtClean="0"/>
          </a:p>
          <a:p>
            <a:r>
              <a:rPr lang="en-CA" dirty="0" smtClean="0"/>
              <a:t>12. 40 Years Of Justice Under The Rule Of 'Isa (As)</a:t>
            </a:r>
          </a:p>
          <a:p>
            <a:r>
              <a:rPr lang="en-CA" dirty="0" smtClean="0"/>
              <a:t>13. 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p>
          <a:p>
            <a:r>
              <a:rPr lang="en-CA" dirty="0" smtClean="0"/>
              <a:t>14. The Death Of 'Isa (As)</a:t>
            </a:r>
          </a:p>
          <a:p>
            <a:r>
              <a:rPr lang="en-CA" dirty="0" smtClean="0"/>
              <a:t>15. The Cold Wind From Syria, Death Of All Believers, Lifting Of The </a:t>
            </a:r>
            <a:r>
              <a:rPr lang="en-CA" dirty="0" err="1" smtClean="0"/>
              <a:t>Quranic</a:t>
            </a:r>
            <a:r>
              <a:rPr lang="en-CA" dirty="0" smtClean="0"/>
              <a:t> Knowledge </a:t>
            </a:r>
          </a:p>
          <a:p>
            <a:r>
              <a:rPr lang="en-CA" dirty="0" smtClean="0"/>
              <a:t>16. Return To Idol Worship</a:t>
            </a:r>
          </a:p>
          <a:p>
            <a:r>
              <a:rPr lang="en-CA" dirty="0" smtClean="0"/>
              <a:t>17. Destruction Of The </a:t>
            </a:r>
            <a:r>
              <a:rPr lang="en-CA" dirty="0" err="1" smtClean="0"/>
              <a:t>Kaba</a:t>
            </a:r>
            <a:r>
              <a:rPr lang="en-CA" dirty="0" smtClean="0"/>
              <a:t> And Revealing Of Its Treasure</a:t>
            </a:r>
          </a:p>
          <a:p>
            <a:r>
              <a:rPr lang="en-CA" dirty="0" smtClean="0"/>
              <a:t>18. Appearance Of The Beast, Al-</a:t>
            </a:r>
            <a:r>
              <a:rPr lang="en-CA" dirty="0" err="1" smtClean="0"/>
              <a:t>Jasaysah</a:t>
            </a:r>
            <a:endParaRPr lang="en-CA" dirty="0" smtClean="0"/>
          </a:p>
          <a:p>
            <a:r>
              <a:rPr lang="en-CA" dirty="0" smtClean="0"/>
              <a:t>19. Rising Of The Sun From The West</a:t>
            </a:r>
          </a:p>
          <a:p>
            <a:r>
              <a:rPr lang="en-CA" dirty="0" smtClean="0"/>
              <a:t>20. The Fire Of Yemen To Gather All People To Their Final Resting Place</a:t>
            </a:r>
          </a:p>
          <a:p>
            <a:endParaRPr lang="en-CA"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Treasurer Of The Euphrates</a:t>
            </a:r>
            <a:endParaRPr lang="en-CA" dirty="0"/>
          </a:p>
        </p:txBody>
      </p:sp>
      <p:sp>
        <p:nvSpPr>
          <p:cNvPr id="3" name="Content Placeholder 2"/>
          <p:cNvSpPr>
            <a:spLocks noGrp="1"/>
          </p:cNvSpPr>
          <p:nvPr>
            <p:ph idx="1"/>
          </p:nvPr>
        </p:nvSpPr>
        <p:spPr/>
        <p:txBody>
          <a:bodyPr>
            <a:normAutofit/>
          </a:bodyPr>
          <a:lstStyle/>
          <a:p>
            <a:r>
              <a:rPr lang="en-CA" dirty="0" smtClean="0"/>
              <a:t>The </a:t>
            </a:r>
            <a:r>
              <a:rPr lang="en-CA" dirty="0"/>
              <a:t>Messenger of Allah (saw) said, "The hour will not happen until the Euphrates has disclosed a mountain of gold over which people will fight.  Ninety-nine out of a hundred will be killed and every one of them will say "Maybe, I will be the one to succeed."  (</a:t>
            </a:r>
            <a:r>
              <a:rPr lang="en-CA" dirty="0" err="1"/>
              <a:t>Sahih</a:t>
            </a:r>
            <a:r>
              <a:rPr lang="en-CA" dirty="0"/>
              <a:t> Muslim)</a:t>
            </a:r>
          </a:p>
          <a:p>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Treasurer Of The Euphrates</a:t>
            </a:r>
            <a:endParaRPr lang="en-CA" dirty="0"/>
          </a:p>
        </p:txBody>
      </p:sp>
      <p:sp>
        <p:nvSpPr>
          <p:cNvPr id="3" name="Content Placeholder 2"/>
          <p:cNvSpPr>
            <a:spLocks noGrp="1"/>
          </p:cNvSpPr>
          <p:nvPr>
            <p:ph idx="1"/>
          </p:nvPr>
        </p:nvSpPr>
        <p:spPr/>
        <p:txBody>
          <a:bodyPr>
            <a:normAutofit/>
          </a:bodyPr>
          <a:lstStyle/>
          <a:p>
            <a:r>
              <a:rPr lang="en-CA" dirty="0"/>
              <a:t>Another narration mentions that whoever lives to that time should not partake in the gold.  Further, the </a:t>
            </a:r>
            <a:r>
              <a:rPr lang="en-CA" dirty="0" err="1"/>
              <a:t>hadith</a:t>
            </a:r>
            <a:r>
              <a:rPr lang="en-CA" dirty="0"/>
              <a:t> mentions "gold" specifically and so we should not re-interpret it to mean oil.  The Euphrates River runs through Iraq and so it is presented that the countries who will fight over this gold might be Iraq, Syria and Lebanon.  </a:t>
            </a:r>
          </a:p>
          <a:p>
            <a:endParaRPr lang="en-CA"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Besiege Of </a:t>
            </a:r>
            <a:r>
              <a:rPr lang="en-CA" dirty="0" err="1" smtClean="0"/>
              <a:t>Madeenah</a:t>
            </a:r>
            <a:endParaRPr lang="en-CA" dirty="0"/>
          </a:p>
        </p:txBody>
      </p:sp>
      <p:sp>
        <p:nvSpPr>
          <p:cNvPr id="3" name="Content Placeholder 2"/>
          <p:cNvSpPr>
            <a:spLocks noGrp="1"/>
          </p:cNvSpPr>
          <p:nvPr>
            <p:ph idx="1"/>
          </p:nvPr>
        </p:nvSpPr>
        <p:spPr/>
        <p:txBody>
          <a:bodyPr>
            <a:normAutofit/>
          </a:bodyPr>
          <a:lstStyle/>
          <a:p>
            <a:r>
              <a:rPr lang="en-CA" dirty="0"/>
              <a:t>The Muslim armies will be persecuted until they reach </a:t>
            </a:r>
            <a:r>
              <a:rPr lang="en-CA" dirty="0" err="1"/>
              <a:t>Madeenah</a:t>
            </a:r>
            <a:r>
              <a:rPr lang="en-CA" dirty="0"/>
              <a:t>.  Here the non-believing armies will corner them and besiege them.  However, a man with the name Al-</a:t>
            </a:r>
            <a:r>
              <a:rPr lang="en-CA" dirty="0" err="1"/>
              <a:t>Jahjaah</a:t>
            </a:r>
            <a:r>
              <a:rPr lang="en-CA" dirty="0"/>
              <a:t> of </a:t>
            </a:r>
            <a:r>
              <a:rPr lang="en-CA" dirty="0" err="1"/>
              <a:t>Bani</a:t>
            </a:r>
            <a:r>
              <a:rPr lang="en-CA" dirty="0"/>
              <a:t> </a:t>
            </a:r>
            <a:r>
              <a:rPr lang="en-CA" dirty="0" err="1"/>
              <a:t>Qahtaan</a:t>
            </a:r>
            <a:r>
              <a:rPr lang="en-CA" dirty="0"/>
              <a:t> will arise and rule over the Muslims with an "iron fist."  He will be tyrannical and powerful and will lead the Muslims against the non-believing armies and drive them out.  During this war he will die.</a:t>
            </a:r>
          </a:p>
          <a:p>
            <a:endParaRPr lang="en-CA" dirty="0"/>
          </a:p>
          <a:p>
            <a:endParaRPr lang="en-CA"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Rule Of Al-</a:t>
            </a:r>
            <a:r>
              <a:rPr lang="en-CA" dirty="0" err="1" smtClean="0"/>
              <a:t>Jahjaah</a:t>
            </a:r>
            <a:r>
              <a:rPr lang="en-CA" dirty="0" smtClean="0"/>
              <a:t> Of </a:t>
            </a:r>
            <a:r>
              <a:rPr lang="en-CA" dirty="0" err="1" smtClean="0"/>
              <a:t>Bani</a:t>
            </a:r>
            <a:r>
              <a:rPr lang="en-CA" dirty="0" smtClean="0"/>
              <a:t> Al-</a:t>
            </a:r>
            <a:r>
              <a:rPr lang="en-CA" dirty="0" err="1" smtClean="0"/>
              <a:t>Qahtaan</a:t>
            </a:r>
            <a:endParaRPr lang="en-CA" dirty="0"/>
          </a:p>
        </p:txBody>
      </p:sp>
      <p:sp>
        <p:nvSpPr>
          <p:cNvPr id="3" name="Content Placeholder 2"/>
          <p:cNvSpPr>
            <a:spLocks noGrp="1"/>
          </p:cNvSpPr>
          <p:nvPr>
            <p:ph idx="1"/>
          </p:nvPr>
        </p:nvSpPr>
        <p:spPr/>
        <p:txBody>
          <a:bodyPr>
            <a:normAutofit lnSpcReduction="10000"/>
          </a:bodyPr>
          <a:lstStyle/>
          <a:p>
            <a:pPr>
              <a:buNone/>
            </a:pPr>
            <a:endParaRPr lang="en-CA" dirty="0" smtClean="0"/>
          </a:p>
          <a:p>
            <a:r>
              <a:rPr lang="en-CA" dirty="0" smtClean="0"/>
              <a:t>It is interesting to know that his name "al-</a:t>
            </a:r>
            <a:r>
              <a:rPr lang="en-CA" dirty="0" err="1" smtClean="0"/>
              <a:t>Jahjaah</a:t>
            </a:r>
            <a:r>
              <a:rPr lang="en-CA" dirty="0" smtClean="0"/>
              <a:t>" means "the one who shouts."  Also, it is important to note that the tribe of </a:t>
            </a:r>
            <a:r>
              <a:rPr lang="en-CA" dirty="0" err="1" smtClean="0"/>
              <a:t>Qahtaan</a:t>
            </a:r>
            <a:r>
              <a:rPr lang="en-CA" dirty="0" smtClean="0"/>
              <a:t> does indeed exist!  From www.al-manhaj.com </a:t>
            </a:r>
            <a:r>
              <a:rPr lang="en-CA" dirty="0" err="1" smtClean="0"/>
              <a:t>Shaykh</a:t>
            </a:r>
            <a:r>
              <a:rPr lang="en-CA" dirty="0" smtClean="0"/>
              <a:t> Al-</a:t>
            </a:r>
            <a:r>
              <a:rPr lang="en-CA" dirty="0" err="1" smtClean="0"/>
              <a:t>Albani</a:t>
            </a:r>
            <a:r>
              <a:rPr lang="en-CA" dirty="0" smtClean="0"/>
              <a:t> has written a biography of one of the previous scholars of Islam whose name is </a:t>
            </a:r>
            <a:r>
              <a:rPr lang="en-CA" dirty="0" err="1" smtClean="0"/>
              <a:t>Imaam</a:t>
            </a:r>
            <a:r>
              <a:rPr lang="en-CA" dirty="0" smtClean="0"/>
              <a:t> Abu </a:t>
            </a:r>
            <a:r>
              <a:rPr lang="en-CA" dirty="0" err="1" smtClean="0"/>
              <a:t>Ja'far</a:t>
            </a:r>
            <a:r>
              <a:rPr lang="en-CA" dirty="0" smtClean="0"/>
              <a:t> Ahmad </a:t>
            </a:r>
            <a:r>
              <a:rPr lang="en-CA" dirty="0" err="1" smtClean="0"/>
              <a:t>ibn</a:t>
            </a:r>
            <a:r>
              <a:rPr lang="en-CA" dirty="0" smtClean="0"/>
              <a:t> Muhammad Al-</a:t>
            </a:r>
            <a:r>
              <a:rPr lang="en-CA" dirty="0" err="1" smtClean="0"/>
              <a:t>Azaadee</a:t>
            </a:r>
            <a:r>
              <a:rPr lang="en-CA" dirty="0" smtClean="0"/>
              <a:t> at-</a:t>
            </a:r>
            <a:r>
              <a:rPr lang="en-CA" dirty="0" err="1" smtClean="0"/>
              <a:t>Tahaawee</a:t>
            </a:r>
            <a:r>
              <a:rPr lang="en-CA" dirty="0" smtClean="0"/>
              <a:t>.  This name "Al-</a:t>
            </a:r>
            <a:r>
              <a:rPr lang="en-CA" dirty="0" err="1" smtClean="0"/>
              <a:t>Azaadee</a:t>
            </a:r>
            <a:r>
              <a:rPr lang="en-CA" dirty="0" smtClean="0"/>
              <a:t>" is a subsidiary of </a:t>
            </a:r>
            <a:r>
              <a:rPr lang="en-CA" dirty="0" err="1" smtClean="0"/>
              <a:t>Bani</a:t>
            </a:r>
            <a:r>
              <a:rPr lang="en-CA" dirty="0" smtClean="0"/>
              <a:t> </a:t>
            </a:r>
            <a:r>
              <a:rPr lang="en-CA" dirty="0" err="1" smtClean="0"/>
              <a:t>Qahtaan</a:t>
            </a:r>
            <a:r>
              <a:rPr lang="en-CA" dirty="0" smtClean="0"/>
              <a:t>.  Furthermore, in Syria there exist ruins of </a:t>
            </a:r>
            <a:r>
              <a:rPr lang="en-CA" dirty="0" err="1" smtClean="0"/>
              <a:t>Bani</a:t>
            </a:r>
            <a:r>
              <a:rPr lang="en-CA" dirty="0" smtClean="0"/>
              <a:t> </a:t>
            </a:r>
            <a:r>
              <a:rPr lang="en-CA" dirty="0" err="1" smtClean="0"/>
              <a:t>Qahtaan</a:t>
            </a:r>
            <a:r>
              <a:rPr lang="en-CA" dirty="0" smtClean="0"/>
              <a:t>—this is actually part of the tourism industry.</a:t>
            </a:r>
            <a:endParaRPr lang="en-CA"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Rule Of Al-</a:t>
            </a:r>
            <a:r>
              <a:rPr lang="en-CA" dirty="0" err="1" smtClean="0"/>
              <a:t>Jahjaah</a:t>
            </a:r>
            <a:r>
              <a:rPr lang="en-CA" dirty="0" smtClean="0"/>
              <a:t> Of </a:t>
            </a:r>
            <a:r>
              <a:rPr lang="en-CA" dirty="0" err="1" smtClean="0"/>
              <a:t>Bani</a:t>
            </a:r>
            <a:r>
              <a:rPr lang="en-CA" dirty="0" smtClean="0"/>
              <a:t> Al-</a:t>
            </a:r>
            <a:r>
              <a:rPr lang="en-CA" dirty="0" err="1" smtClean="0"/>
              <a:t>Qahtaan</a:t>
            </a:r>
            <a:endParaRPr lang="en-CA" dirty="0"/>
          </a:p>
        </p:txBody>
      </p:sp>
      <p:sp>
        <p:nvSpPr>
          <p:cNvPr id="3" name="Content Placeholder 2"/>
          <p:cNvSpPr>
            <a:spLocks noGrp="1"/>
          </p:cNvSpPr>
          <p:nvPr>
            <p:ph idx="1"/>
          </p:nvPr>
        </p:nvSpPr>
        <p:spPr/>
        <p:txBody>
          <a:bodyPr>
            <a:normAutofit/>
          </a:bodyPr>
          <a:lstStyle/>
          <a:p>
            <a:pPr>
              <a:buNone/>
            </a:pPr>
            <a:r>
              <a:rPr lang="en-CA" dirty="0" smtClean="0"/>
              <a:t>	</a:t>
            </a:r>
            <a:r>
              <a:rPr lang="en-CA" dirty="0" smtClean="0">
                <a:hlinkClick r:id="rId2"/>
              </a:rPr>
              <a:t>http://travelingluck.com/Asia/Syria/Al%20L%C4%81dhiq%C4%AByah/_166203_Qal%60at%20Ban%C4%AB%20Qa%E1%B8%A9%C5%A3%C4%81n.html#local_map</a:t>
            </a:r>
            <a:endParaRPr lang="en-CA" dirty="0" smtClean="0"/>
          </a:p>
          <a:p>
            <a:pPr>
              <a:buNone/>
            </a:pPr>
            <a:r>
              <a:rPr lang="en-CA" dirty="0" smtClean="0"/>
              <a:t>	</a:t>
            </a:r>
            <a:r>
              <a:rPr lang="en-CA" dirty="0" smtClean="0">
                <a:hlinkClick r:id="rId3"/>
              </a:rPr>
              <a:t>http://en.wikipedia.org/wiki/Bani_Qahtan_Castle</a:t>
            </a:r>
            <a:endParaRPr lang="en-CA" dirty="0" smtClean="0"/>
          </a:p>
          <a:p>
            <a:pPr>
              <a:buNone/>
            </a:pPr>
            <a:endParaRPr lang="en-CA"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Appearance Of Al-</a:t>
            </a:r>
            <a:r>
              <a:rPr lang="en-CA" dirty="0" err="1" smtClean="0"/>
              <a:t>Mahdi</a:t>
            </a:r>
            <a:endParaRPr lang="en-CA" dirty="0"/>
          </a:p>
        </p:txBody>
      </p:sp>
      <p:sp>
        <p:nvSpPr>
          <p:cNvPr id="3" name="Content Placeholder 2"/>
          <p:cNvSpPr>
            <a:spLocks noGrp="1"/>
          </p:cNvSpPr>
          <p:nvPr>
            <p:ph idx="1"/>
          </p:nvPr>
        </p:nvSpPr>
        <p:spPr/>
        <p:txBody>
          <a:bodyPr>
            <a:normAutofit fontScale="92500" lnSpcReduction="10000"/>
          </a:bodyPr>
          <a:lstStyle/>
          <a:p>
            <a:r>
              <a:rPr lang="en-CA" dirty="0"/>
              <a:t>After the death of Al-</a:t>
            </a:r>
            <a:r>
              <a:rPr lang="en-CA" dirty="0" err="1"/>
              <a:t>Jahjaah</a:t>
            </a:r>
            <a:r>
              <a:rPr lang="en-CA" dirty="0"/>
              <a:t> there will be a need for a leader and this man will be named Muhammad </a:t>
            </a:r>
            <a:r>
              <a:rPr lang="en-CA" dirty="0" err="1"/>
              <a:t>ibn</a:t>
            </a:r>
            <a:r>
              <a:rPr lang="en-CA" dirty="0"/>
              <a:t> Abdullah and his lineage will be from the line of Fatimah (</a:t>
            </a:r>
            <a:r>
              <a:rPr lang="en-CA" dirty="0" err="1"/>
              <a:t>ra</a:t>
            </a:r>
            <a:r>
              <a:rPr lang="en-CA" dirty="0"/>
              <a:t>).  He will resemble the Prophet Muhammad (saw), in that he will have a wide forehead and hooked nose.  Furthermore, he will be "recognized" by his Justice, Fairness and Kindness.  He will be brought to Mecca during </a:t>
            </a:r>
            <a:r>
              <a:rPr lang="en-CA" dirty="0" err="1"/>
              <a:t>Dhul-Hijja</a:t>
            </a:r>
            <a:r>
              <a:rPr lang="en-CA" dirty="0"/>
              <a:t>, during the first few days of Hajj.  He will be brought into the </a:t>
            </a:r>
            <a:r>
              <a:rPr lang="en-CA" dirty="0" err="1"/>
              <a:t>Haraam</a:t>
            </a:r>
            <a:r>
              <a:rPr lang="en-CA" dirty="0"/>
              <a:t> (the </a:t>
            </a:r>
            <a:r>
              <a:rPr lang="en-CA" dirty="0" err="1"/>
              <a:t>Kaba</a:t>
            </a:r>
            <a:r>
              <a:rPr lang="en-CA" dirty="0"/>
              <a:t>) and the Muslims will pledge their allegiance to him between the Black Stone and the </a:t>
            </a:r>
            <a:r>
              <a:rPr lang="en-CA" dirty="0" err="1"/>
              <a:t>Maqam</a:t>
            </a:r>
            <a:r>
              <a:rPr lang="en-CA" dirty="0"/>
              <a:t> Ibrahim. </a:t>
            </a:r>
          </a:p>
          <a:p>
            <a:pPr>
              <a:buNone/>
            </a:pPr>
            <a:r>
              <a:rPr lang="en-CA" dirty="0"/>
              <a:t> </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Appearance Of Al-</a:t>
            </a:r>
            <a:r>
              <a:rPr lang="en-CA" dirty="0" err="1" smtClean="0"/>
              <a:t>Mahdi</a:t>
            </a:r>
            <a:endParaRPr lang="en-CA" dirty="0"/>
          </a:p>
        </p:txBody>
      </p:sp>
      <p:sp>
        <p:nvSpPr>
          <p:cNvPr id="3" name="Content Placeholder 2"/>
          <p:cNvSpPr>
            <a:spLocks noGrp="1"/>
          </p:cNvSpPr>
          <p:nvPr>
            <p:ph idx="1"/>
          </p:nvPr>
        </p:nvSpPr>
        <p:spPr/>
        <p:txBody>
          <a:bodyPr>
            <a:normAutofit/>
          </a:bodyPr>
          <a:lstStyle/>
          <a:p>
            <a:r>
              <a:rPr lang="en-CA" dirty="0" smtClean="0"/>
              <a:t>After this event the Muslim armies settled in Syria will not believe this is the real "Imam </a:t>
            </a:r>
            <a:r>
              <a:rPr lang="en-CA" dirty="0" err="1" smtClean="0"/>
              <a:t>Mahdi</a:t>
            </a:r>
            <a:r>
              <a:rPr lang="en-CA" dirty="0" smtClean="0"/>
              <a:t>" and will send an army to fight him.  As this army approaches Mecca the earth will "swallow" them up and then all of the Muslims around the world will believe and pledge their allegiance to the Imam </a:t>
            </a:r>
            <a:r>
              <a:rPr lang="en-CA" dirty="0" err="1" smtClean="0"/>
              <a:t>Mahdi</a:t>
            </a:r>
            <a:r>
              <a:rPr lang="en-CA" dirty="0" smtClean="0"/>
              <a:t>.</a:t>
            </a:r>
            <a:endParaRPr lang="en-CA"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Victory Of The Muslims And The Conquest Of Constantinople (Istanbul)</a:t>
            </a:r>
            <a:endParaRPr lang="en-CA" dirty="0"/>
          </a:p>
        </p:txBody>
      </p:sp>
      <p:sp>
        <p:nvSpPr>
          <p:cNvPr id="3" name="Content Placeholder 2"/>
          <p:cNvSpPr>
            <a:spLocks noGrp="1"/>
          </p:cNvSpPr>
          <p:nvPr>
            <p:ph idx="1"/>
          </p:nvPr>
        </p:nvSpPr>
        <p:spPr/>
        <p:txBody>
          <a:bodyPr>
            <a:normAutofit/>
          </a:bodyPr>
          <a:lstStyle/>
          <a:p>
            <a:r>
              <a:rPr lang="en-CA" dirty="0"/>
              <a:t>During this time, the reign of Imam </a:t>
            </a:r>
            <a:r>
              <a:rPr lang="en-CA" dirty="0" err="1"/>
              <a:t>Mahdi</a:t>
            </a:r>
            <a:r>
              <a:rPr lang="en-CA" dirty="0"/>
              <a:t>, the Muslims will be enjoying a high status and will make a peace treaty with the Romans.  They will join forces to fight and defeat a common enemy.  During this war many Christians will accept Islam and there will much joy and, after the war, they will all camp at a place called “</a:t>
            </a:r>
            <a:r>
              <a:rPr lang="en-CA" dirty="0" err="1"/>
              <a:t>Marj</a:t>
            </a:r>
            <a:r>
              <a:rPr lang="en-CA" dirty="0"/>
              <a:t> </a:t>
            </a:r>
            <a:r>
              <a:rPr lang="en-CA" dirty="0" err="1"/>
              <a:t>Dhi</a:t>
            </a:r>
            <a:r>
              <a:rPr lang="en-CA" dirty="0"/>
              <a:t> </a:t>
            </a:r>
            <a:r>
              <a:rPr lang="en-CA" dirty="0" err="1"/>
              <a:t>Talool</a:t>
            </a:r>
            <a:r>
              <a:rPr lang="en-CA" dirty="0"/>
              <a:t>,” located between </a:t>
            </a:r>
            <a:r>
              <a:rPr lang="en-CA" dirty="0" err="1"/>
              <a:t>A'amaaq</a:t>
            </a:r>
            <a:r>
              <a:rPr lang="en-CA" dirty="0"/>
              <a:t> and </a:t>
            </a:r>
            <a:r>
              <a:rPr lang="en-CA" dirty="0" err="1"/>
              <a:t>Daabiq</a:t>
            </a:r>
            <a:r>
              <a:rPr lang="en-CA" dirty="0"/>
              <a:t> (near Syria and Iraq).  </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Victory Of The Muslims And The Conquest Of Constantinople (Istanbul)</a:t>
            </a:r>
            <a:endParaRPr lang="en-CA" dirty="0"/>
          </a:p>
        </p:txBody>
      </p:sp>
      <p:sp>
        <p:nvSpPr>
          <p:cNvPr id="3" name="Content Placeholder 2"/>
          <p:cNvSpPr>
            <a:spLocks noGrp="1"/>
          </p:cNvSpPr>
          <p:nvPr>
            <p:ph idx="1"/>
          </p:nvPr>
        </p:nvSpPr>
        <p:spPr/>
        <p:txBody>
          <a:bodyPr>
            <a:normAutofit/>
          </a:bodyPr>
          <a:lstStyle/>
          <a:p>
            <a:r>
              <a:rPr lang="en-CA" dirty="0" smtClean="0"/>
              <a:t>At this camp one of the Romans will say "victory to the cross," and one of the Muslims will get angry and break the cross.  At this point the treaty will break and there will be a huge war.  The war will last for 4 days.  During the first 3 days the Muslim armies will be defeated, but on the 4</a:t>
            </a:r>
            <a:r>
              <a:rPr lang="en-CA" baseline="30000" dirty="0" smtClean="0"/>
              <a:t>th</a:t>
            </a:r>
            <a:r>
              <a:rPr lang="en-CA" dirty="0" smtClean="0"/>
              <a:t> day Allah will allow the Muslims to be victorious.  At that point there will be man calling and saying that ad-</a:t>
            </a:r>
            <a:r>
              <a:rPr lang="en-CA" dirty="0" err="1" smtClean="0"/>
              <a:t>Dajjal</a:t>
            </a:r>
            <a:r>
              <a:rPr lang="en-CA" dirty="0" smtClean="0"/>
              <a:t> has appeared in your lands.  The Muslims will then run back to their homes.</a:t>
            </a:r>
            <a:endParaRPr lang="en-CA"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Smoke</a:t>
            </a:r>
            <a:endParaRPr lang="en-CA" dirty="0"/>
          </a:p>
        </p:txBody>
      </p:sp>
      <p:sp>
        <p:nvSpPr>
          <p:cNvPr id="3" name="Content Placeholder 2"/>
          <p:cNvSpPr>
            <a:spLocks noGrp="1"/>
          </p:cNvSpPr>
          <p:nvPr>
            <p:ph idx="1"/>
          </p:nvPr>
        </p:nvSpPr>
        <p:spPr/>
        <p:txBody>
          <a:bodyPr/>
          <a:lstStyle/>
          <a:p>
            <a:r>
              <a:rPr lang="en-CA" dirty="0"/>
              <a:t>The next sign is "The Smoke," which has been revealed in the Quran:</a:t>
            </a:r>
          </a:p>
          <a:p>
            <a:pPr>
              <a:buNone/>
            </a:pPr>
            <a:endParaRPr lang="en-CA" dirty="0"/>
          </a:p>
          <a:p>
            <a:r>
              <a:rPr lang="en-CA" dirty="0"/>
              <a:t>"Then wait you for the Day when the sky will bring forth a </a:t>
            </a:r>
            <a:r>
              <a:rPr lang="en-CA" dirty="0" smtClean="0"/>
              <a:t>visible Smoke</a:t>
            </a:r>
            <a:r>
              <a:rPr lang="en-CA" dirty="0"/>
              <a:t>; Covering the people; this is a painful torment." (44:10-11)</a:t>
            </a:r>
          </a:p>
          <a:p>
            <a:endParaRPr lang="en-CA"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Drought And Famine</a:t>
            </a:r>
            <a:endParaRPr lang="en-CA" dirty="0"/>
          </a:p>
        </p:txBody>
      </p:sp>
      <p:sp>
        <p:nvSpPr>
          <p:cNvPr id="3" name="Content Placeholder 2"/>
          <p:cNvSpPr>
            <a:spLocks noGrp="1"/>
          </p:cNvSpPr>
          <p:nvPr>
            <p:ph idx="1"/>
          </p:nvPr>
        </p:nvSpPr>
        <p:spPr/>
        <p:txBody>
          <a:bodyPr/>
          <a:lstStyle/>
          <a:p>
            <a:r>
              <a:rPr lang="en-CA" dirty="0"/>
              <a:t>This trial will then be followed by three years of drought and famine.  In the first year Allah will command the Earth and the skies to withhold 1/3 of its vegetation and rain and in the second year to withhold 2/3 of its produce and to withhold all produce in the 3</a:t>
            </a:r>
            <a:r>
              <a:rPr lang="en-CA" baseline="30000" dirty="0"/>
              <a:t>rd</a:t>
            </a:r>
            <a:r>
              <a:rPr lang="en-CA" dirty="0"/>
              <a:t> and final year of this trial.</a:t>
            </a:r>
          </a:p>
          <a:p>
            <a:endParaRPr lang="en-CA"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lstStyle/>
          <a:p>
            <a:r>
              <a:rPr lang="en-CA" dirty="0"/>
              <a:t>Right after this will be the appearance of ad-</a:t>
            </a:r>
            <a:r>
              <a:rPr lang="en-CA" dirty="0" err="1"/>
              <a:t>Dajjal</a:t>
            </a:r>
            <a:r>
              <a:rPr lang="en-CA" dirty="0"/>
              <a:t>, about whom the Prophet (saw) said "There will be not be any matter more serious than ad-</a:t>
            </a:r>
            <a:r>
              <a:rPr lang="en-CA" dirty="0" err="1"/>
              <a:t>Dajjal</a:t>
            </a:r>
            <a:r>
              <a:rPr lang="en-CA" dirty="0"/>
              <a:t>." (</a:t>
            </a:r>
            <a:r>
              <a:rPr lang="en-CA" dirty="0" err="1"/>
              <a:t>Sahih</a:t>
            </a:r>
            <a:r>
              <a:rPr lang="en-CA" dirty="0"/>
              <a:t> Muslim)</a:t>
            </a:r>
          </a:p>
          <a:p>
            <a:pPr>
              <a:buNone/>
            </a:pPr>
            <a:endParaRPr lang="en-CA"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lnSpcReduction="10000"/>
          </a:bodyPr>
          <a:lstStyle/>
          <a:p>
            <a:r>
              <a:rPr lang="en-CA" dirty="0"/>
              <a:t>The Prophet (saw) also said that "No Prophet was ever sent but that he warned his nation about the one-eyed liar (ad-</a:t>
            </a:r>
            <a:r>
              <a:rPr lang="en-CA" dirty="0" err="1"/>
              <a:t>Dajjal</a:t>
            </a:r>
            <a:r>
              <a:rPr lang="en-CA" dirty="0"/>
              <a:t>); he is one-eyed, but your Lord is not one-eyed and between his eyes it is written '</a:t>
            </a:r>
            <a:r>
              <a:rPr lang="en-CA" dirty="0" err="1"/>
              <a:t>kaafir</a:t>
            </a:r>
            <a:r>
              <a:rPr lang="en-CA" dirty="0"/>
              <a:t>.'" (</a:t>
            </a:r>
            <a:r>
              <a:rPr lang="en-CA" dirty="0" err="1"/>
              <a:t>Sahih</a:t>
            </a:r>
            <a:r>
              <a:rPr lang="en-CA" dirty="0"/>
              <a:t> </a:t>
            </a:r>
            <a:r>
              <a:rPr lang="en-CA" dirty="0" err="1"/>
              <a:t>Bukhari</a:t>
            </a:r>
            <a:r>
              <a:rPr lang="en-CA" dirty="0"/>
              <a:t> and </a:t>
            </a:r>
            <a:r>
              <a:rPr lang="en-CA" dirty="0" err="1"/>
              <a:t>Sahih</a:t>
            </a:r>
            <a:r>
              <a:rPr lang="en-CA" dirty="0"/>
              <a:t> Muslim)</a:t>
            </a:r>
          </a:p>
          <a:p>
            <a:pPr>
              <a:buNone/>
            </a:pPr>
            <a:r>
              <a:rPr lang="en-CA" dirty="0"/>
              <a:t> </a:t>
            </a:r>
          </a:p>
          <a:p>
            <a:r>
              <a:rPr lang="en-CA" dirty="0"/>
              <a:t>He is called "</a:t>
            </a:r>
            <a:r>
              <a:rPr lang="en-CA" dirty="0" err="1"/>
              <a:t>Maseeh</a:t>
            </a:r>
            <a:r>
              <a:rPr lang="en-CA" dirty="0"/>
              <a:t> ad-</a:t>
            </a:r>
            <a:r>
              <a:rPr lang="en-CA" dirty="0" err="1"/>
              <a:t>Dajjal</a:t>
            </a:r>
            <a:r>
              <a:rPr lang="en-CA" dirty="0"/>
              <a:t>" because the word "</a:t>
            </a:r>
            <a:r>
              <a:rPr lang="en-CA" dirty="0" err="1"/>
              <a:t>Maseeh</a:t>
            </a:r>
            <a:r>
              <a:rPr lang="en-CA" dirty="0"/>
              <a:t>" means "abraded," which refers to his one eye which will be sewn shut.  Also, the word ad-</a:t>
            </a:r>
            <a:r>
              <a:rPr lang="en-CA" dirty="0" err="1"/>
              <a:t>Dajjal</a:t>
            </a:r>
            <a:r>
              <a:rPr lang="en-CA" dirty="0"/>
              <a:t> means "one who covers the truth with falsehood."</a:t>
            </a:r>
          </a:p>
          <a:p>
            <a:pPr>
              <a:buNone/>
            </a:pPr>
            <a:endParaRPr lang="en-CA"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fontScale="92500" lnSpcReduction="20000"/>
          </a:bodyPr>
          <a:lstStyle/>
          <a:p>
            <a:r>
              <a:rPr lang="en-CA" dirty="0"/>
              <a:t>The description of ad-</a:t>
            </a:r>
            <a:r>
              <a:rPr lang="en-CA" dirty="0" err="1"/>
              <a:t>Dajjal</a:t>
            </a:r>
            <a:r>
              <a:rPr lang="en-CA" dirty="0"/>
              <a:t> is that he is a short man with curly hair, well built.  He, however, drinks and eats and goes to the washroom.  He will first claim to be a king, then a prophet and then Allah.  Allah will allow him to have control over the rain and the wind and will allow him to bring the dead back to life.  He will call on the </a:t>
            </a:r>
            <a:r>
              <a:rPr lang="en-CA" dirty="0" err="1"/>
              <a:t>shayateen</a:t>
            </a:r>
            <a:r>
              <a:rPr lang="en-CA" dirty="0"/>
              <a:t> for help.  He will have on his left hand what appears to be paradise (water) but really it is the hell fire; while on his right hand it will appear as hell fire, yet it will be paradise—so whoever has to face this choice, he should choose what appears as fire.  He will have the ability to move very fast throughout the Earth and will cause </a:t>
            </a:r>
            <a:r>
              <a:rPr lang="en-CA" dirty="0" err="1"/>
              <a:t>fitnah</a:t>
            </a:r>
            <a:r>
              <a:rPr lang="en-CA" dirty="0"/>
              <a:t> everywhere he goes.  </a:t>
            </a:r>
          </a:p>
          <a:p>
            <a:pPr>
              <a:buNone/>
            </a:pPr>
            <a:endParaRPr lang="en-CA"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r>
              <a:rPr lang="en-CA" dirty="0"/>
              <a:t>However, before his time there will be 30 false imposters from the </a:t>
            </a:r>
            <a:r>
              <a:rPr lang="en-CA" dirty="0" err="1"/>
              <a:t>Ummah</a:t>
            </a:r>
            <a:r>
              <a:rPr lang="en-CA" dirty="0"/>
              <a:t> of the Muslims.  Here is a compiled list of "imposters:"</a:t>
            </a:r>
          </a:p>
          <a:p>
            <a:pPr>
              <a:buNone/>
            </a:pPr>
            <a:endParaRPr lang="en-CA"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fontScale="70000" lnSpcReduction="20000"/>
          </a:bodyPr>
          <a:lstStyle/>
          <a:p>
            <a:pPr algn="ctr">
              <a:buNone/>
            </a:pPr>
            <a:r>
              <a:rPr lang="en-CA" b="1" dirty="0"/>
              <a:t>NON-MUSLIMS</a:t>
            </a:r>
            <a:endParaRPr lang="en-CA" dirty="0"/>
          </a:p>
          <a:p>
            <a:pPr lvl="0"/>
            <a:r>
              <a:rPr lang="en-CA" dirty="0"/>
              <a:t>David Koresh (Waco, Texas)</a:t>
            </a:r>
          </a:p>
          <a:p>
            <a:pPr lvl="0"/>
            <a:r>
              <a:rPr lang="en-CA" dirty="0"/>
              <a:t>John Smith (Mormons)</a:t>
            </a:r>
          </a:p>
          <a:p>
            <a:pPr lvl="0"/>
            <a:r>
              <a:rPr lang="en-CA" dirty="0"/>
              <a:t>Sun </a:t>
            </a:r>
            <a:r>
              <a:rPr lang="en-CA" dirty="0" err="1"/>
              <a:t>Myung</a:t>
            </a:r>
            <a:r>
              <a:rPr lang="en-CA" dirty="0"/>
              <a:t> Moon</a:t>
            </a:r>
          </a:p>
          <a:p>
            <a:pPr lvl="0"/>
            <a:r>
              <a:rPr lang="en-CA" dirty="0"/>
              <a:t>Jim Jones (Peoples' Temple, San Francisco)</a:t>
            </a:r>
          </a:p>
          <a:p>
            <a:pPr lvl="0"/>
            <a:r>
              <a:rPr lang="en-CA" dirty="0"/>
              <a:t>James Warren Jones (1938-1978) from Jonestown, Guyana)</a:t>
            </a:r>
          </a:p>
          <a:p>
            <a:pPr lvl="0"/>
            <a:r>
              <a:rPr lang="en-CA" dirty="0" err="1"/>
              <a:t>Jouret</a:t>
            </a:r>
            <a:r>
              <a:rPr lang="en-CA" dirty="0"/>
              <a:t> (Canada/Switzerland)</a:t>
            </a:r>
          </a:p>
          <a:p>
            <a:pPr lvl="0"/>
            <a:r>
              <a:rPr lang="en-CA" dirty="0"/>
              <a:t>Brian David Mitchell (Elizabeth Smart)</a:t>
            </a:r>
          </a:p>
          <a:p>
            <a:pPr lvl="0"/>
            <a:r>
              <a:rPr lang="en-CA" dirty="0"/>
              <a:t>Judas of Galilee</a:t>
            </a:r>
          </a:p>
          <a:p>
            <a:pPr lvl="0"/>
            <a:r>
              <a:rPr lang="en-CA" dirty="0" err="1"/>
              <a:t>Issac</a:t>
            </a:r>
            <a:r>
              <a:rPr lang="en-CA" dirty="0"/>
              <a:t> </a:t>
            </a:r>
            <a:r>
              <a:rPr lang="en-CA" dirty="0" err="1"/>
              <a:t>ben</a:t>
            </a:r>
            <a:r>
              <a:rPr lang="en-CA" dirty="0"/>
              <a:t> Solomon Ash-</a:t>
            </a:r>
            <a:r>
              <a:rPr lang="en-CA" dirty="0" err="1"/>
              <a:t>Kenazi</a:t>
            </a:r>
            <a:r>
              <a:rPr lang="en-CA" dirty="0"/>
              <a:t> Luria</a:t>
            </a:r>
          </a:p>
          <a:p>
            <a:pPr lvl="0"/>
            <a:r>
              <a:rPr lang="en-CA" dirty="0"/>
              <a:t>Marshall </a:t>
            </a:r>
            <a:r>
              <a:rPr lang="en-CA" dirty="0" err="1"/>
              <a:t>Applewhite</a:t>
            </a:r>
            <a:r>
              <a:rPr lang="en-CA" dirty="0"/>
              <a:t> and Bonnie Nettles (1997) </a:t>
            </a:r>
          </a:p>
          <a:p>
            <a:pPr lvl="0"/>
            <a:r>
              <a:rPr lang="en-CA" dirty="0"/>
              <a:t>De Jesus Miranda (</a:t>
            </a:r>
            <a:r>
              <a:rPr lang="en-CA" u="sng" dirty="0">
                <a:hlinkClick r:id="rId2"/>
              </a:rPr>
              <a:t>http://www.cegenglish.com/</a:t>
            </a:r>
            <a:r>
              <a:rPr lang="en-CA" dirty="0"/>
              <a:t>)</a:t>
            </a:r>
          </a:p>
          <a:p>
            <a:pPr lvl="0"/>
            <a:r>
              <a:rPr lang="en-CA" dirty="0" err="1"/>
              <a:t>Maitreya</a:t>
            </a:r>
            <a:r>
              <a:rPr lang="en-CA" dirty="0"/>
              <a:t> (in Nairobi, Kenya)</a:t>
            </a:r>
          </a:p>
          <a:p>
            <a:pPr lvl="0"/>
            <a:r>
              <a:rPr lang="en-CA" dirty="0"/>
              <a:t>Claude “</a:t>
            </a:r>
            <a:r>
              <a:rPr lang="en-CA" dirty="0" err="1"/>
              <a:t>Rael</a:t>
            </a:r>
            <a:r>
              <a:rPr lang="en-CA" dirty="0"/>
              <a:t>” </a:t>
            </a:r>
            <a:r>
              <a:rPr lang="en-CA" dirty="0" err="1"/>
              <a:t>Vorilhon</a:t>
            </a:r>
            <a:r>
              <a:rPr lang="en-CA" dirty="0"/>
              <a:t> (The </a:t>
            </a:r>
            <a:r>
              <a:rPr lang="en-CA" dirty="0" err="1"/>
              <a:t>Raelians</a:t>
            </a:r>
            <a:r>
              <a:rPr lang="en-CA" dirty="0"/>
              <a:t>)</a:t>
            </a:r>
          </a:p>
          <a:p>
            <a:pPr lvl="0"/>
            <a:r>
              <a:rPr lang="en-CA" dirty="0"/>
              <a:t>Adolf Hitler (</a:t>
            </a:r>
            <a:r>
              <a:rPr lang="en-CA" u="sng" dirty="0">
                <a:hlinkClick r:id="rId3"/>
              </a:rPr>
              <a:t>http://falsemessiahs.com</a:t>
            </a:r>
            <a:r>
              <a:rPr lang="en-CA" dirty="0"/>
              <a:t>)</a:t>
            </a:r>
          </a:p>
          <a:p>
            <a:pPr lvl="0"/>
            <a:r>
              <a:rPr lang="en-CA" dirty="0"/>
              <a:t>Michael </a:t>
            </a:r>
            <a:r>
              <a:rPr lang="en-CA" dirty="0" err="1"/>
              <a:t>Travesser</a:t>
            </a:r>
            <a:endParaRPr lang="en-CA" dirty="0"/>
          </a:p>
          <a:p>
            <a:pPr>
              <a:buNone/>
            </a:pPr>
            <a:endParaRPr lang="en-CA"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fontScale="92500" lnSpcReduction="10000"/>
          </a:bodyPr>
          <a:lstStyle/>
          <a:p>
            <a:pPr algn="ctr">
              <a:buNone/>
            </a:pPr>
            <a:r>
              <a:rPr lang="en-CA" b="1" dirty="0"/>
              <a:t>MUSLIMS</a:t>
            </a:r>
            <a:endParaRPr lang="en-CA" sz="2800" dirty="0"/>
          </a:p>
          <a:p>
            <a:pPr lvl="0"/>
            <a:r>
              <a:rPr lang="en-CA" dirty="0" err="1" smtClean="0"/>
              <a:t>Musaylmah</a:t>
            </a:r>
            <a:endParaRPr lang="en-CA" sz="2800" dirty="0"/>
          </a:p>
          <a:p>
            <a:pPr lvl="1"/>
            <a:r>
              <a:rPr lang="en-CA" dirty="0" err="1"/>
              <a:t>Musaylamah</a:t>
            </a:r>
            <a:r>
              <a:rPr lang="en-CA" dirty="0"/>
              <a:t> </a:t>
            </a:r>
            <a:r>
              <a:rPr lang="en-CA" dirty="0" err="1"/>
              <a:t>ibn</a:t>
            </a:r>
            <a:r>
              <a:rPr lang="en-CA" dirty="0"/>
              <a:t> </a:t>
            </a:r>
            <a:r>
              <a:rPr lang="en-CA" dirty="0" err="1"/>
              <a:t>Thumamah</a:t>
            </a:r>
            <a:r>
              <a:rPr lang="en-CA" dirty="0"/>
              <a:t> </a:t>
            </a:r>
            <a:r>
              <a:rPr lang="en-CA" dirty="0" err="1"/>
              <a:t>ibn</a:t>
            </a:r>
            <a:r>
              <a:rPr lang="en-CA" dirty="0"/>
              <a:t> </a:t>
            </a:r>
            <a:r>
              <a:rPr lang="en-CA" dirty="0" err="1"/>
              <a:t>Kabir</a:t>
            </a:r>
            <a:r>
              <a:rPr lang="en-CA" dirty="0"/>
              <a:t> </a:t>
            </a:r>
            <a:r>
              <a:rPr lang="en-CA" dirty="0" err="1"/>
              <a:t>ibn</a:t>
            </a:r>
            <a:r>
              <a:rPr lang="en-CA" dirty="0"/>
              <a:t> </a:t>
            </a:r>
            <a:r>
              <a:rPr lang="en-CA" dirty="0" err="1"/>
              <a:t>Habib</a:t>
            </a:r>
            <a:endParaRPr lang="en-CA" sz="2400" dirty="0"/>
          </a:p>
          <a:p>
            <a:pPr lvl="1"/>
            <a:r>
              <a:rPr lang="en-CA" dirty="0"/>
              <a:t>He was called “</a:t>
            </a:r>
            <a:r>
              <a:rPr lang="en-CA" dirty="0" err="1"/>
              <a:t>ar-Rahman</a:t>
            </a:r>
            <a:r>
              <a:rPr lang="en-CA" dirty="0"/>
              <a:t>” before revelation</a:t>
            </a:r>
            <a:endParaRPr lang="en-CA" sz="2400" dirty="0"/>
          </a:p>
          <a:p>
            <a:pPr lvl="1"/>
            <a:r>
              <a:rPr lang="en-CA" dirty="0"/>
              <a:t>He claimed to be a prophet, but the Messenger of Allah saw in a dream that </a:t>
            </a:r>
            <a:r>
              <a:rPr lang="en-CA" dirty="0" err="1"/>
              <a:t>Musaylamah</a:t>
            </a:r>
            <a:r>
              <a:rPr lang="en-CA" dirty="0"/>
              <a:t> was a liar (</a:t>
            </a:r>
            <a:r>
              <a:rPr lang="en-CA" dirty="0" err="1"/>
              <a:t>Bukhari</a:t>
            </a:r>
            <a:r>
              <a:rPr lang="en-CA" dirty="0"/>
              <a:t> and Muslim)</a:t>
            </a:r>
            <a:endParaRPr lang="en-CA" sz="2400" dirty="0"/>
          </a:p>
          <a:p>
            <a:pPr lvl="1"/>
            <a:r>
              <a:rPr lang="en-CA" dirty="0" err="1"/>
              <a:t>Muhkam</a:t>
            </a:r>
            <a:r>
              <a:rPr lang="en-CA" dirty="0"/>
              <a:t> </a:t>
            </a:r>
            <a:r>
              <a:rPr lang="en-CA" dirty="0" err="1"/>
              <a:t>ibn</a:t>
            </a:r>
            <a:r>
              <a:rPr lang="en-CA" dirty="0"/>
              <a:t> at-</a:t>
            </a:r>
            <a:r>
              <a:rPr lang="en-CA" dirty="0" err="1"/>
              <a:t>Tufail</a:t>
            </a:r>
            <a:r>
              <a:rPr lang="en-CA" dirty="0"/>
              <a:t> was his right hand man and controlled his army</a:t>
            </a:r>
            <a:endParaRPr lang="en-CA" sz="2400" dirty="0"/>
          </a:p>
          <a:p>
            <a:pPr lvl="1"/>
            <a:r>
              <a:rPr lang="en-CA" dirty="0"/>
              <a:t>He lived to 150 years and was killed in a battle that Abu </a:t>
            </a:r>
            <a:r>
              <a:rPr lang="en-CA" dirty="0" err="1"/>
              <a:t>Bakr</a:t>
            </a:r>
            <a:r>
              <a:rPr lang="en-CA" dirty="0"/>
              <a:t> launched against the apostates after the death of the Prophet (saw)</a:t>
            </a:r>
            <a:endParaRPr lang="en-CA" sz="2400" dirty="0"/>
          </a:p>
          <a:p>
            <a:pPr lvl="1"/>
            <a:r>
              <a:rPr lang="en-CA" dirty="0"/>
              <a:t>He was killed by Al-</a:t>
            </a:r>
            <a:r>
              <a:rPr lang="en-CA" dirty="0" err="1"/>
              <a:t>Wahshi</a:t>
            </a:r>
            <a:r>
              <a:rPr lang="en-CA" dirty="0"/>
              <a:t>, who had become Muslim after killing </a:t>
            </a:r>
            <a:r>
              <a:rPr lang="en-CA" dirty="0" err="1"/>
              <a:t>Hamzah</a:t>
            </a:r>
            <a:r>
              <a:rPr lang="en-CA" dirty="0"/>
              <a:t> (the Prophet’s uncle)</a:t>
            </a:r>
            <a:endParaRPr lang="en-CA" sz="2400" dirty="0"/>
          </a:p>
          <a:p>
            <a:pPr>
              <a:buNone/>
            </a:pPr>
            <a:endParaRPr lang="en-CA"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pPr algn="ctr">
              <a:buNone/>
            </a:pPr>
            <a:r>
              <a:rPr lang="en-CA" b="1" dirty="0"/>
              <a:t>MUSLIMS</a:t>
            </a:r>
            <a:endParaRPr lang="en-CA" sz="2800" dirty="0"/>
          </a:p>
          <a:p>
            <a:pPr lvl="0"/>
            <a:r>
              <a:rPr lang="en-CA" dirty="0" err="1"/>
              <a:t>Sajaah</a:t>
            </a:r>
            <a:r>
              <a:rPr lang="en-CA" dirty="0"/>
              <a:t> at-</a:t>
            </a:r>
            <a:r>
              <a:rPr lang="en-CA" dirty="0" err="1"/>
              <a:t>Tamimi</a:t>
            </a:r>
            <a:endParaRPr lang="en-CA" sz="2800" dirty="0"/>
          </a:p>
          <a:p>
            <a:pPr lvl="1"/>
            <a:r>
              <a:rPr lang="en-CA" dirty="0"/>
              <a:t>Was a woman who claimed to be a prophet</a:t>
            </a:r>
            <a:endParaRPr lang="en-CA" sz="2400" dirty="0"/>
          </a:p>
          <a:p>
            <a:pPr lvl="1"/>
            <a:r>
              <a:rPr lang="en-CA" dirty="0"/>
              <a:t>Became partners with </a:t>
            </a:r>
            <a:r>
              <a:rPr lang="en-CA" dirty="0" err="1"/>
              <a:t>Musaylamah</a:t>
            </a:r>
            <a:endParaRPr lang="en-CA" sz="2400" dirty="0"/>
          </a:p>
          <a:p>
            <a:pPr lvl="1"/>
            <a:r>
              <a:rPr lang="en-CA" dirty="0"/>
              <a:t>When they married, her dowry was that </a:t>
            </a:r>
            <a:r>
              <a:rPr lang="en-CA" dirty="0" err="1"/>
              <a:t>Musaylamah</a:t>
            </a:r>
            <a:r>
              <a:rPr lang="en-CA" dirty="0"/>
              <a:t> lifted the obligation of </a:t>
            </a:r>
            <a:r>
              <a:rPr lang="en-CA" dirty="0" err="1"/>
              <a:t>Fajr</a:t>
            </a:r>
            <a:r>
              <a:rPr lang="en-CA" dirty="0"/>
              <a:t> and </a:t>
            </a:r>
            <a:r>
              <a:rPr lang="en-CA" dirty="0" err="1"/>
              <a:t>Isha</a:t>
            </a:r>
            <a:r>
              <a:rPr lang="en-CA" dirty="0"/>
              <a:t> </a:t>
            </a:r>
            <a:r>
              <a:rPr lang="en-CA" dirty="0" err="1"/>
              <a:t>salat</a:t>
            </a:r>
            <a:endParaRPr lang="en-CA" sz="2400" dirty="0"/>
          </a:p>
          <a:p>
            <a:pPr lvl="1"/>
            <a:r>
              <a:rPr lang="en-CA" dirty="0"/>
              <a:t>In return, </a:t>
            </a:r>
            <a:r>
              <a:rPr lang="en-CA" dirty="0" err="1"/>
              <a:t>Sajaah</a:t>
            </a:r>
            <a:r>
              <a:rPr lang="en-CA" dirty="0"/>
              <a:t> sent </a:t>
            </a:r>
            <a:r>
              <a:rPr lang="en-CA" dirty="0" err="1"/>
              <a:t>Musaylamah</a:t>
            </a:r>
            <a:r>
              <a:rPr lang="en-CA" dirty="0"/>
              <a:t> ½ of the her village’s harvest</a:t>
            </a:r>
            <a:endParaRPr lang="en-CA" sz="2400" dirty="0"/>
          </a:p>
          <a:p>
            <a:pPr lvl="1"/>
            <a:r>
              <a:rPr lang="en-CA" dirty="0"/>
              <a:t>She later recanted everything, accepted Islam and died as a </a:t>
            </a:r>
            <a:r>
              <a:rPr lang="en-CA" dirty="0" err="1"/>
              <a:t>Musliim</a:t>
            </a:r>
            <a:r>
              <a:rPr lang="en-CA" dirty="0"/>
              <a:t> in </a:t>
            </a:r>
            <a:r>
              <a:rPr lang="en-CA" dirty="0" err="1"/>
              <a:t>Basrah</a:t>
            </a:r>
            <a:endParaRPr lang="en-CA" sz="2400" dirty="0"/>
          </a:p>
          <a:p>
            <a:pPr>
              <a:buNone/>
            </a:pPr>
            <a:endParaRPr lang="en-CA"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pPr algn="ctr">
              <a:buNone/>
            </a:pPr>
            <a:r>
              <a:rPr lang="en-CA" b="1" dirty="0"/>
              <a:t>MUSLIMS</a:t>
            </a:r>
            <a:endParaRPr lang="en-CA" sz="2800" dirty="0"/>
          </a:p>
          <a:p>
            <a:pPr lvl="0"/>
            <a:r>
              <a:rPr lang="en-CA" dirty="0"/>
              <a:t>Al </a:t>
            </a:r>
            <a:r>
              <a:rPr lang="en-CA" dirty="0" err="1"/>
              <a:t>Awad</a:t>
            </a:r>
            <a:r>
              <a:rPr lang="en-CA" dirty="0"/>
              <a:t> Al </a:t>
            </a:r>
            <a:r>
              <a:rPr lang="en-CA" dirty="0" err="1"/>
              <a:t>Ansi</a:t>
            </a:r>
            <a:endParaRPr lang="en-CA" sz="2800" dirty="0"/>
          </a:p>
          <a:p>
            <a:pPr lvl="1"/>
            <a:r>
              <a:rPr lang="en-CA" dirty="0"/>
              <a:t>Had two devils who accompanied him to places – </a:t>
            </a:r>
            <a:r>
              <a:rPr lang="en-CA" dirty="0" err="1"/>
              <a:t>Sahiq</a:t>
            </a:r>
            <a:r>
              <a:rPr lang="en-CA" dirty="0"/>
              <a:t> and </a:t>
            </a:r>
            <a:r>
              <a:rPr lang="en-CA" dirty="0" err="1"/>
              <a:t>Shaqiq</a:t>
            </a:r>
            <a:endParaRPr lang="en-CA" sz="2400" dirty="0"/>
          </a:p>
          <a:p>
            <a:pPr lvl="1"/>
            <a:r>
              <a:rPr lang="en-CA" dirty="0"/>
              <a:t>His real name is </a:t>
            </a:r>
            <a:r>
              <a:rPr lang="en-CA" dirty="0" err="1"/>
              <a:t>Aihalah</a:t>
            </a:r>
            <a:r>
              <a:rPr lang="en-CA" dirty="0"/>
              <a:t> </a:t>
            </a:r>
            <a:r>
              <a:rPr lang="en-CA" dirty="0" err="1"/>
              <a:t>ibn</a:t>
            </a:r>
            <a:r>
              <a:rPr lang="en-CA" dirty="0"/>
              <a:t> </a:t>
            </a:r>
            <a:r>
              <a:rPr lang="en-CA" dirty="0" err="1"/>
              <a:t>Ka’b</a:t>
            </a:r>
            <a:endParaRPr lang="en-CA" sz="2400" dirty="0"/>
          </a:p>
          <a:p>
            <a:pPr lvl="1"/>
            <a:r>
              <a:rPr lang="en-CA" dirty="0"/>
              <a:t>Used his persuasive speech abilities to con people into believing that he was a prophet</a:t>
            </a:r>
            <a:endParaRPr lang="en-CA" sz="2400" dirty="0"/>
          </a:p>
          <a:p>
            <a:pPr lvl="1"/>
            <a:r>
              <a:rPr lang="en-CA" dirty="0"/>
              <a:t>Was from Sana, </a:t>
            </a:r>
            <a:r>
              <a:rPr lang="en-CA" dirty="0" err="1"/>
              <a:t>Yeman</a:t>
            </a:r>
            <a:r>
              <a:rPr lang="en-CA" dirty="0"/>
              <a:t> and had the support of the king</a:t>
            </a:r>
            <a:endParaRPr lang="en-CA" sz="2400" dirty="0"/>
          </a:p>
          <a:p>
            <a:pPr lvl="1"/>
            <a:r>
              <a:rPr lang="en-CA" dirty="0"/>
              <a:t>He was killed by one of the people in his house, </a:t>
            </a:r>
            <a:r>
              <a:rPr lang="en-CA" dirty="0" err="1"/>
              <a:t>Firoze</a:t>
            </a:r>
            <a:endParaRPr lang="en-CA" sz="2400" dirty="0"/>
          </a:p>
          <a:p>
            <a:pPr>
              <a:buNone/>
            </a:pPr>
            <a:endParaRPr lang="en-CA"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pPr algn="ctr">
              <a:buNone/>
            </a:pPr>
            <a:r>
              <a:rPr lang="en-CA" b="1" dirty="0"/>
              <a:t>MUSLIMS</a:t>
            </a:r>
            <a:endParaRPr lang="en-CA" sz="2800" dirty="0"/>
          </a:p>
          <a:p>
            <a:pPr lvl="0"/>
            <a:r>
              <a:rPr lang="en-CA" dirty="0" err="1"/>
              <a:t>Mirza</a:t>
            </a:r>
            <a:r>
              <a:rPr lang="en-CA" dirty="0"/>
              <a:t> </a:t>
            </a:r>
            <a:r>
              <a:rPr lang="en-CA" dirty="0" err="1"/>
              <a:t>Ghulam</a:t>
            </a:r>
            <a:r>
              <a:rPr lang="en-CA" dirty="0"/>
              <a:t> Ahmad</a:t>
            </a:r>
            <a:endParaRPr lang="en-CA" sz="2800" dirty="0"/>
          </a:p>
          <a:p>
            <a:pPr lvl="1"/>
            <a:r>
              <a:rPr lang="en-CA" dirty="0"/>
              <a:t>Leader and founder of the </a:t>
            </a:r>
            <a:r>
              <a:rPr lang="en-CA" dirty="0" err="1"/>
              <a:t>Ahmdiyya</a:t>
            </a:r>
            <a:r>
              <a:rPr lang="en-CA" dirty="0"/>
              <a:t> Movement</a:t>
            </a:r>
            <a:endParaRPr lang="en-CA" sz="2400" dirty="0"/>
          </a:p>
          <a:p>
            <a:pPr lvl="1"/>
            <a:r>
              <a:rPr lang="en-CA" dirty="0"/>
              <a:t>Claimed to be a prophet</a:t>
            </a:r>
            <a:endParaRPr lang="en-CA" sz="2400" dirty="0"/>
          </a:p>
          <a:p>
            <a:pPr lvl="1"/>
            <a:r>
              <a:rPr lang="en-CA" dirty="0"/>
              <a:t>Was possibly a British agent/spy sent to divide and conquer the Muslims of Pakistan </a:t>
            </a:r>
            <a:endParaRPr lang="en-CA" sz="2400" dirty="0"/>
          </a:p>
          <a:p>
            <a:pPr>
              <a:buNone/>
            </a:pPr>
            <a:endParaRPr lang="en-CA"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pPr algn="ctr">
              <a:buNone/>
            </a:pPr>
            <a:r>
              <a:rPr lang="en-CA" b="1" dirty="0"/>
              <a:t>MUSLIMS</a:t>
            </a:r>
            <a:endParaRPr lang="en-CA" sz="2800" dirty="0"/>
          </a:p>
          <a:p>
            <a:pPr lvl="0"/>
            <a:r>
              <a:rPr lang="en-CA" dirty="0" err="1"/>
              <a:t>Baha</a:t>
            </a:r>
            <a:r>
              <a:rPr lang="en-CA" dirty="0"/>
              <a:t> Allah (The </a:t>
            </a:r>
            <a:r>
              <a:rPr lang="en-CA" dirty="0" err="1"/>
              <a:t>Baab</a:t>
            </a:r>
            <a:r>
              <a:rPr lang="en-CA" dirty="0"/>
              <a:t>, </a:t>
            </a:r>
            <a:r>
              <a:rPr lang="en-CA" dirty="0" err="1"/>
              <a:t>Bah'ai</a:t>
            </a:r>
            <a:r>
              <a:rPr lang="en-CA" dirty="0"/>
              <a:t>) </a:t>
            </a:r>
            <a:r>
              <a:rPr lang="en-CA" dirty="0" err="1"/>
              <a:t>Mirza</a:t>
            </a:r>
            <a:r>
              <a:rPr lang="en-CA" dirty="0"/>
              <a:t> </a:t>
            </a:r>
            <a:r>
              <a:rPr lang="en-CA" dirty="0" err="1"/>
              <a:t>Huseyn</a:t>
            </a:r>
            <a:r>
              <a:rPr lang="en-CA" dirty="0"/>
              <a:t> Ali </a:t>
            </a:r>
            <a:r>
              <a:rPr lang="en-CA" dirty="0" err="1"/>
              <a:t>Nuri</a:t>
            </a:r>
            <a:endParaRPr lang="en-CA" sz="2800" dirty="0"/>
          </a:p>
          <a:p>
            <a:pPr lvl="1"/>
            <a:r>
              <a:rPr lang="en-CA" dirty="0"/>
              <a:t>Founder of the </a:t>
            </a:r>
            <a:r>
              <a:rPr lang="en-CA" dirty="0" err="1"/>
              <a:t>Bah’ai</a:t>
            </a:r>
            <a:r>
              <a:rPr lang="en-CA" dirty="0"/>
              <a:t> faith</a:t>
            </a:r>
            <a:endParaRPr lang="en-CA" sz="2400" dirty="0"/>
          </a:p>
          <a:p>
            <a:pPr lvl="1"/>
            <a:r>
              <a:rPr lang="en-CA" dirty="0"/>
              <a:t>Claimed to be a prophet</a:t>
            </a:r>
            <a:endParaRPr lang="en-CA" sz="2400" dirty="0"/>
          </a:p>
          <a:p>
            <a:pPr lvl="0"/>
            <a:r>
              <a:rPr lang="en-CA" dirty="0"/>
              <a:t>Elijah Muhammad (NOI)</a:t>
            </a:r>
            <a:endParaRPr lang="en-CA" sz="2800" dirty="0"/>
          </a:p>
          <a:p>
            <a:pPr lvl="1"/>
            <a:r>
              <a:rPr lang="en-CA" dirty="0"/>
              <a:t>Claims to be a prophet</a:t>
            </a:r>
            <a:endParaRPr lang="en-CA" sz="2400" dirty="0"/>
          </a:p>
          <a:p>
            <a:pPr lvl="1"/>
            <a:r>
              <a:rPr lang="en-CA" dirty="0"/>
              <a:t>Believes a space ship is waiting to save all black people</a:t>
            </a:r>
            <a:endParaRPr lang="en-CA" sz="2400" dirty="0"/>
          </a:p>
          <a:p>
            <a:pPr>
              <a:buNone/>
            </a:pPr>
            <a:endParaRPr lang="en-CA"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pPr algn="ctr">
              <a:buNone/>
            </a:pPr>
            <a:r>
              <a:rPr lang="en-CA" b="1" dirty="0"/>
              <a:t>MUSLIMS</a:t>
            </a:r>
            <a:endParaRPr lang="en-CA" sz="2800" dirty="0"/>
          </a:p>
          <a:p>
            <a:pPr lvl="0"/>
            <a:r>
              <a:rPr lang="en-CA" dirty="0"/>
              <a:t>Akbar</a:t>
            </a:r>
            <a:endParaRPr lang="en-CA" sz="2800" dirty="0"/>
          </a:p>
          <a:p>
            <a:pPr lvl="1"/>
            <a:r>
              <a:rPr lang="en-CA" dirty="0"/>
              <a:t>A mogul emperor (before </a:t>
            </a:r>
            <a:r>
              <a:rPr lang="en-CA" dirty="0" err="1"/>
              <a:t>Aurengzeb</a:t>
            </a:r>
            <a:r>
              <a:rPr lang="en-CA" dirty="0"/>
              <a:t>) </a:t>
            </a:r>
            <a:endParaRPr lang="en-CA" sz="2400" dirty="0"/>
          </a:p>
          <a:p>
            <a:pPr lvl="1"/>
            <a:r>
              <a:rPr lang="en-CA" dirty="0"/>
              <a:t>Claimed to be god</a:t>
            </a:r>
            <a:endParaRPr lang="en-CA" sz="2400" dirty="0"/>
          </a:p>
          <a:p>
            <a:pPr lvl="1"/>
            <a:r>
              <a:rPr lang="en-CA" dirty="0"/>
              <a:t>Had his own holy book</a:t>
            </a:r>
            <a:endParaRPr lang="en-CA" sz="2400" dirty="0"/>
          </a:p>
          <a:p>
            <a:pPr lvl="0"/>
            <a:r>
              <a:rPr lang="en-CA" dirty="0"/>
              <a:t>Mahmud an-</a:t>
            </a:r>
            <a:r>
              <a:rPr lang="en-CA" dirty="0" err="1"/>
              <a:t>Naisapuri</a:t>
            </a:r>
            <a:endParaRPr lang="en-CA" sz="2800" dirty="0"/>
          </a:p>
          <a:p>
            <a:pPr lvl="1"/>
            <a:r>
              <a:rPr lang="en-CA" dirty="0"/>
              <a:t>Claimed to be </a:t>
            </a:r>
            <a:r>
              <a:rPr lang="en-CA" dirty="0" err="1"/>
              <a:t>Dhul-Qarnain</a:t>
            </a:r>
            <a:endParaRPr lang="en-CA" sz="2400" dirty="0"/>
          </a:p>
          <a:p>
            <a:pPr lvl="1"/>
            <a:r>
              <a:rPr lang="en-CA" dirty="0"/>
              <a:t>Was beaten to death</a:t>
            </a:r>
            <a:endParaRPr lang="en-CA" sz="2400" dirty="0"/>
          </a:p>
          <a:p>
            <a:pPr>
              <a:buNone/>
            </a:pPr>
            <a:endParaRPr lang="en-CA"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pPr algn="ctr">
              <a:buNone/>
            </a:pPr>
            <a:r>
              <a:rPr lang="en-CA" b="1" dirty="0"/>
              <a:t>MUSLIMS</a:t>
            </a:r>
            <a:endParaRPr lang="en-CA" sz="2800" dirty="0"/>
          </a:p>
          <a:p>
            <a:pPr lvl="0"/>
            <a:r>
              <a:rPr lang="en-CA" dirty="0"/>
              <a:t>Al </a:t>
            </a:r>
            <a:r>
              <a:rPr lang="en-CA" dirty="0" err="1"/>
              <a:t>Harith</a:t>
            </a:r>
            <a:r>
              <a:rPr lang="en-CA" dirty="0"/>
              <a:t> the Liar</a:t>
            </a:r>
            <a:endParaRPr lang="en-CA" sz="2800" dirty="0"/>
          </a:p>
          <a:p>
            <a:pPr lvl="1"/>
            <a:r>
              <a:rPr lang="en-CA" dirty="0"/>
              <a:t>Was a pious Muslim who began to see strange visions</a:t>
            </a:r>
            <a:endParaRPr lang="en-CA" sz="2400" dirty="0"/>
          </a:p>
          <a:p>
            <a:pPr lvl="1"/>
            <a:r>
              <a:rPr lang="en-CA" dirty="0"/>
              <a:t>Eventually claimed to be a prophet</a:t>
            </a:r>
            <a:endParaRPr lang="en-CA" sz="2400" dirty="0"/>
          </a:p>
          <a:p>
            <a:pPr lvl="1"/>
            <a:r>
              <a:rPr lang="en-CA" dirty="0"/>
              <a:t>Used great oration skills to convince people</a:t>
            </a:r>
            <a:endParaRPr lang="en-CA" sz="2400" dirty="0"/>
          </a:p>
          <a:p>
            <a:pPr lvl="1"/>
            <a:r>
              <a:rPr lang="en-CA" dirty="0"/>
              <a:t>Was pursued by the Muslim government and eventually jailed and then killed</a:t>
            </a:r>
            <a:endParaRPr lang="en-CA" sz="2400" dirty="0"/>
          </a:p>
          <a:p>
            <a:pPr lvl="0"/>
            <a:r>
              <a:rPr lang="en-CA" dirty="0" err="1"/>
              <a:t>Bayan</a:t>
            </a:r>
            <a:r>
              <a:rPr lang="en-CA" dirty="0"/>
              <a:t> </a:t>
            </a:r>
            <a:r>
              <a:rPr lang="en-CA" dirty="0" err="1"/>
              <a:t>ibn</a:t>
            </a:r>
            <a:r>
              <a:rPr lang="en-CA" dirty="0"/>
              <a:t> </a:t>
            </a:r>
            <a:r>
              <a:rPr lang="en-CA" dirty="0" err="1"/>
              <a:t>Sam’an</a:t>
            </a:r>
            <a:endParaRPr lang="en-CA" sz="2800" dirty="0"/>
          </a:p>
          <a:p>
            <a:pPr lvl="1"/>
            <a:r>
              <a:rPr lang="en-CA" dirty="0"/>
              <a:t>Claimed to be god</a:t>
            </a:r>
            <a:endParaRPr lang="en-CA" sz="2400" dirty="0"/>
          </a:p>
          <a:p>
            <a:pPr lvl="1"/>
            <a:r>
              <a:rPr lang="en-CA" dirty="0"/>
              <a:t>Was crucified by the </a:t>
            </a:r>
            <a:r>
              <a:rPr lang="en-CA" dirty="0" err="1"/>
              <a:t>governer</a:t>
            </a:r>
            <a:r>
              <a:rPr lang="en-CA" dirty="0"/>
              <a:t> of Iraq</a:t>
            </a:r>
            <a:endParaRPr lang="en-CA" sz="2400" dirty="0"/>
          </a:p>
          <a:p>
            <a:pPr>
              <a:buNone/>
            </a:pPr>
            <a:endParaRPr lang="en-CA"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fontScale="85000" lnSpcReduction="20000"/>
          </a:bodyPr>
          <a:lstStyle/>
          <a:p>
            <a:pPr algn="ctr">
              <a:buNone/>
            </a:pPr>
            <a:r>
              <a:rPr lang="en-CA" b="1" dirty="0"/>
              <a:t>MUSLIMS</a:t>
            </a:r>
            <a:endParaRPr lang="en-CA" sz="2800" dirty="0"/>
          </a:p>
          <a:p>
            <a:pPr lvl="0"/>
            <a:r>
              <a:rPr lang="en-CA" dirty="0"/>
              <a:t>Abu Mansur al-</a:t>
            </a:r>
            <a:r>
              <a:rPr lang="en-CA" dirty="0" err="1"/>
              <a:t>Ijli</a:t>
            </a:r>
            <a:endParaRPr lang="en-CA" sz="2800" dirty="0"/>
          </a:p>
          <a:p>
            <a:pPr lvl="1"/>
            <a:r>
              <a:rPr lang="en-CA" dirty="0"/>
              <a:t>Claimed he often visited heaven and spoke with Allah</a:t>
            </a:r>
            <a:endParaRPr lang="en-CA" sz="2400" dirty="0"/>
          </a:p>
          <a:p>
            <a:pPr lvl="1"/>
            <a:r>
              <a:rPr lang="en-CA" dirty="0"/>
              <a:t>Was killed by the governor of Iraq, Yusuf </a:t>
            </a:r>
            <a:r>
              <a:rPr lang="en-CA" dirty="0" err="1"/>
              <a:t>ibn</a:t>
            </a:r>
            <a:r>
              <a:rPr lang="en-CA" dirty="0"/>
              <a:t> </a:t>
            </a:r>
            <a:r>
              <a:rPr lang="en-CA" dirty="0" err="1"/>
              <a:t>Umar</a:t>
            </a:r>
            <a:endParaRPr lang="en-CA" sz="2400" dirty="0"/>
          </a:p>
          <a:p>
            <a:pPr lvl="0"/>
            <a:r>
              <a:rPr lang="en-CA" dirty="0" err="1"/>
              <a:t>Tulaihah</a:t>
            </a:r>
            <a:r>
              <a:rPr lang="en-CA" dirty="0"/>
              <a:t> al-</a:t>
            </a:r>
            <a:r>
              <a:rPr lang="en-CA" dirty="0" err="1"/>
              <a:t>Asi</a:t>
            </a:r>
            <a:endParaRPr lang="en-CA" sz="2800" dirty="0"/>
          </a:p>
          <a:p>
            <a:pPr lvl="1"/>
            <a:r>
              <a:rPr lang="en-CA" dirty="0"/>
              <a:t>Claimed to be a prophet</a:t>
            </a:r>
            <a:endParaRPr lang="en-CA" sz="2400" dirty="0"/>
          </a:p>
          <a:p>
            <a:pPr lvl="1"/>
            <a:r>
              <a:rPr lang="en-CA" dirty="0"/>
              <a:t>Claimed that </a:t>
            </a:r>
            <a:r>
              <a:rPr lang="en-CA" dirty="0" err="1"/>
              <a:t>Dhin</a:t>
            </a:r>
            <a:r>
              <a:rPr lang="en-CA" dirty="0"/>
              <a:t>-Noon was an entity that gave him revelation</a:t>
            </a:r>
            <a:endParaRPr lang="en-CA" sz="2400" dirty="0"/>
          </a:p>
          <a:p>
            <a:pPr lvl="1"/>
            <a:r>
              <a:rPr lang="en-CA" dirty="0"/>
              <a:t>Gained notoriety when an assignation attempt failed</a:t>
            </a:r>
            <a:endParaRPr lang="en-CA" sz="2400" dirty="0"/>
          </a:p>
          <a:p>
            <a:pPr lvl="1"/>
            <a:r>
              <a:rPr lang="en-CA" dirty="0"/>
              <a:t>Was pursued by Khalid </a:t>
            </a:r>
            <a:r>
              <a:rPr lang="en-CA" dirty="0" err="1"/>
              <a:t>ibn</a:t>
            </a:r>
            <a:r>
              <a:rPr lang="en-CA" dirty="0"/>
              <a:t> </a:t>
            </a:r>
            <a:r>
              <a:rPr lang="en-CA" dirty="0" err="1"/>
              <a:t>Waleed</a:t>
            </a:r>
            <a:endParaRPr lang="en-CA" sz="2400" dirty="0"/>
          </a:p>
          <a:p>
            <a:pPr lvl="1"/>
            <a:r>
              <a:rPr lang="en-CA" dirty="0"/>
              <a:t>Accepted Islam and died as a martyr, fighting for Allah</a:t>
            </a:r>
            <a:endParaRPr lang="en-CA" sz="2400" dirty="0"/>
          </a:p>
          <a:p>
            <a:pPr lvl="0"/>
            <a:r>
              <a:rPr lang="en-CA" dirty="0"/>
              <a:t>Al </a:t>
            </a:r>
            <a:r>
              <a:rPr lang="en-CA" dirty="0" err="1"/>
              <a:t>Mukhtaar</a:t>
            </a:r>
            <a:r>
              <a:rPr lang="en-CA" dirty="0"/>
              <a:t> al-</a:t>
            </a:r>
            <a:r>
              <a:rPr lang="en-CA" dirty="0" err="1"/>
              <a:t>Thaqafi</a:t>
            </a:r>
            <a:endParaRPr lang="en-CA" sz="2800" dirty="0"/>
          </a:p>
          <a:p>
            <a:pPr lvl="1"/>
            <a:r>
              <a:rPr lang="en-CA" dirty="0"/>
              <a:t>Claimed to be a prophet</a:t>
            </a:r>
            <a:endParaRPr lang="en-CA" sz="2400" dirty="0"/>
          </a:p>
          <a:p>
            <a:pPr lvl="1"/>
            <a:r>
              <a:rPr lang="en-CA" dirty="0"/>
              <a:t>Spoke verses of poetry</a:t>
            </a:r>
            <a:endParaRPr lang="en-CA" sz="2400" dirty="0"/>
          </a:p>
          <a:p>
            <a:pPr lvl="1"/>
            <a:r>
              <a:rPr lang="en-CA" dirty="0"/>
              <a:t>Was known for spreading mischief over long distances</a:t>
            </a:r>
            <a:endParaRPr lang="en-CA" sz="2400" dirty="0"/>
          </a:p>
          <a:p>
            <a:pPr>
              <a:buNone/>
            </a:pPr>
            <a:endParaRPr lang="en-CA" dirty="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pPr algn="ctr">
              <a:buNone/>
            </a:pPr>
            <a:r>
              <a:rPr lang="en-CA" sz="2400" b="1" dirty="0">
                <a:solidFill>
                  <a:srgbClr val="FF0000"/>
                </a:solidFill>
              </a:rPr>
              <a:t>The </a:t>
            </a:r>
            <a:r>
              <a:rPr lang="en-CA" sz="2400" b="1" dirty="0" err="1">
                <a:solidFill>
                  <a:srgbClr val="FF0000"/>
                </a:solidFill>
              </a:rPr>
              <a:t>Hadith</a:t>
            </a:r>
            <a:r>
              <a:rPr lang="en-CA" sz="2400" b="1" dirty="0">
                <a:solidFill>
                  <a:srgbClr val="FF0000"/>
                </a:solidFill>
              </a:rPr>
              <a:t> of Fatimah </a:t>
            </a:r>
            <a:r>
              <a:rPr lang="en-CA" sz="2400" b="1" dirty="0" err="1">
                <a:solidFill>
                  <a:srgbClr val="FF0000"/>
                </a:solidFill>
              </a:rPr>
              <a:t>bint</a:t>
            </a:r>
            <a:r>
              <a:rPr lang="en-CA" sz="2400" b="1" dirty="0">
                <a:solidFill>
                  <a:srgbClr val="FF0000"/>
                </a:solidFill>
              </a:rPr>
              <a:t> </a:t>
            </a:r>
            <a:r>
              <a:rPr lang="en-CA" sz="2400" b="1" dirty="0" err="1">
                <a:solidFill>
                  <a:srgbClr val="FF0000"/>
                </a:solidFill>
              </a:rPr>
              <a:t>Qais</a:t>
            </a:r>
            <a:endParaRPr lang="en-CA" sz="2400" b="1" dirty="0">
              <a:solidFill>
                <a:srgbClr val="FF0000"/>
              </a:solidFill>
            </a:endParaRPr>
          </a:p>
          <a:p>
            <a:r>
              <a:rPr lang="en-CA" sz="2400" dirty="0"/>
              <a:t>Amir b. </a:t>
            </a:r>
            <a:r>
              <a:rPr lang="en-CA" sz="2400" dirty="0" err="1"/>
              <a:t>Sharahil</a:t>
            </a:r>
            <a:r>
              <a:rPr lang="en-CA" sz="2400" dirty="0"/>
              <a:t> </a:t>
            </a:r>
            <a:r>
              <a:rPr lang="en-CA" sz="2400" dirty="0" err="1"/>
              <a:t>Sha'bi</a:t>
            </a:r>
            <a:r>
              <a:rPr lang="en-CA" sz="2400" dirty="0"/>
              <a:t> </a:t>
            </a:r>
            <a:r>
              <a:rPr lang="en-CA" sz="2400" dirty="0" err="1"/>
              <a:t>Sha'b</a:t>
            </a:r>
            <a:r>
              <a:rPr lang="en-CA" sz="2400" dirty="0"/>
              <a:t> </a:t>
            </a:r>
            <a:r>
              <a:rPr lang="en-CA" sz="2400" dirty="0" err="1"/>
              <a:t>Hamdan</a:t>
            </a:r>
            <a:r>
              <a:rPr lang="en-CA" sz="2400" dirty="0"/>
              <a:t> reported that he asked Fatima, daughter of </a:t>
            </a:r>
            <a:r>
              <a:rPr lang="en-CA" sz="2400" dirty="0" err="1"/>
              <a:t>Qais</a:t>
            </a:r>
            <a:r>
              <a:rPr lang="en-CA" sz="2400" dirty="0"/>
              <a:t> and sister of ad-</a:t>
            </a:r>
            <a:r>
              <a:rPr lang="en-CA" sz="2400" dirty="0" err="1"/>
              <a:t>Dahhak</a:t>
            </a:r>
            <a:r>
              <a:rPr lang="en-CA" sz="2400" dirty="0"/>
              <a:t> b. </a:t>
            </a:r>
            <a:r>
              <a:rPr lang="en-CA" sz="2400" dirty="0" err="1"/>
              <a:t>Qais</a:t>
            </a:r>
            <a:r>
              <a:rPr lang="en-CA" sz="2400" dirty="0"/>
              <a:t> and she was the first amongst the emigrant women: Narrate to me a </a:t>
            </a:r>
            <a:r>
              <a:rPr lang="en-CA" sz="2400" dirty="0" err="1"/>
              <a:t>hadith</a:t>
            </a:r>
            <a:r>
              <a:rPr lang="en-CA" sz="2400" dirty="0"/>
              <a:t> which you had heard directly from Allah's Messenger (saw) and there is no extra link in between them. She said: I set out towards that mosque and observed prayer along with Allah's Messenger (saw) and I was in the row of the women which was near the row of men. </a:t>
            </a:r>
            <a:endParaRPr lang="en-CA" dirty="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fontScale="92500"/>
          </a:bodyPr>
          <a:lstStyle/>
          <a:p>
            <a:r>
              <a:rPr lang="en-CA" sz="2400" dirty="0" smtClean="0"/>
              <a:t>When Allah's Messenger (saw) had finished his prayer, he sat on the pulpit smiling and said: Every worshipper should keep sitting at his place. He then said: Do you know why I had asked you to assemble? They said: Allah and His Messenger know best. He said: By Allah. I have not made you assemble for exhortation or for a warning, but I have detained you here, for </a:t>
            </a:r>
            <a:r>
              <a:rPr lang="en-CA" sz="2400" dirty="0" err="1" smtClean="0"/>
              <a:t>Tamim</a:t>
            </a:r>
            <a:r>
              <a:rPr lang="en-CA" sz="2400" dirty="0" smtClean="0"/>
              <a:t> ad-Dari, a Christian, who came and accepted Islam, told me something, which agrees with what I was-telling, you about the </a:t>
            </a:r>
            <a:r>
              <a:rPr lang="en-CA" sz="2400" dirty="0" err="1" smtClean="0"/>
              <a:t>Dajjal</a:t>
            </a:r>
            <a:r>
              <a:rPr lang="en-CA" sz="2400" dirty="0" smtClean="0"/>
              <a:t>. He narrated to me that he had sailed in a ship along with thirty men of </a:t>
            </a:r>
            <a:r>
              <a:rPr lang="en-CA" sz="2400" dirty="0" err="1" smtClean="0"/>
              <a:t>Bani</a:t>
            </a:r>
            <a:r>
              <a:rPr lang="en-CA" sz="2400" dirty="0" smtClean="0"/>
              <a:t> </a:t>
            </a:r>
            <a:r>
              <a:rPr lang="en-CA" sz="2400" dirty="0" err="1" smtClean="0"/>
              <a:t>Lakhm</a:t>
            </a:r>
            <a:r>
              <a:rPr lang="en-CA" sz="2400" dirty="0" smtClean="0"/>
              <a:t> and </a:t>
            </a:r>
            <a:r>
              <a:rPr lang="en-CA" sz="2400" dirty="0" err="1" smtClean="0"/>
              <a:t>Bani</a:t>
            </a:r>
            <a:r>
              <a:rPr lang="en-CA" sz="2400" dirty="0" smtClean="0"/>
              <a:t> </a:t>
            </a:r>
            <a:r>
              <a:rPr lang="en-CA" sz="2400" dirty="0" err="1" smtClean="0"/>
              <a:t>Judham</a:t>
            </a:r>
            <a:r>
              <a:rPr lang="en-CA" sz="2400" dirty="0" smtClean="0"/>
              <a:t> and had been tossed by waves in the ocean for a month. </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r>
              <a:rPr lang="en-CA" sz="2400" dirty="0" smtClean="0"/>
              <a:t>Then these (waves) took them (near) the land within the ocean (island) at the time of sunset. They sat in a small side-boat and entered that Island. There was a beast with long thick hair (and because of these) they could not distinguish his face from his back. They said: Woe to you, who can you be? There upon it said: I am al-</a:t>
            </a:r>
            <a:r>
              <a:rPr lang="en-CA" sz="2400" dirty="0" err="1" smtClean="0"/>
              <a:t>Jassasa</a:t>
            </a:r>
            <a:r>
              <a:rPr lang="en-CA" sz="2400" dirty="0" smtClean="0"/>
              <a:t>. They said: What is al-</a:t>
            </a:r>
            <a:r>
              <a:rPr lang="en-CA" sz="2400" dirty="0" err="1" smtClean="0"/>
              <a:t>Jassasa</a:t>
            </a:r>
            <a:r>
              <a:rPr lang="en-CA" sz="2400" dirty="0" smtClean="0"/>
              <a:t>? And it said: O people, go to this person in the monastery as he is very much eager to know about you. He (</a:t>
            </a:r>
            <a:r>
              <a:rPr lang="en-CA" sz="2400" dirty="0" err="1" smtClean="0"/>
              <a:t>Tamim</a:t>
            </a:r>
            <a:r>
              <a:rPr lang="en-CA" sz="2400" dirty="0" smtClean="0"/>
              <a:t>) said: When it named a person for us we were afraid of it lest it should be a Devil. </a:t>
            </a:r>
          </a:p>
          <a:p>
            <a:endParaRPr lang="en-CA" sz="2400"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lnSpcReduction="10000"/>
          </a:bodyPr>
          <a:lstStyle/>
          <a:p>
            <a:r>
              <a:rPr lang="en-CA" sz="2400" dirty="0" smtClean="0"/>
              <a:t>Then we hurriedly went on till we came to that monastery and found a well-built person there with his hands tied to his neck and having iron shackles between his two legs up to the ankles. We said: Woe be upon thee, who are you? And he said: You would soon come to know about me. but tell me who are you. We said: We are people from Arabia and we embarked upon a boat but the sea-waves had been driving us for one month and they brought as near this island. We got into the side-boats and entered this island and here a beast met us with profusely thick hair and because of the thickness of his hair his face could not be distinguished from his back. </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r>
              <a:rPr lang="en-CA" sz="2400" dirty="0" smtClean="0"/>
              <a:t>We said: Woe be to thee, who are you? It said: I am al- </a:t>
            </a:r>
            <a:r>
              <a:rPr lang="en-CA" sz="2400" dirty="0" err="1" smtClean="0"/>
              <a:t>Jassasa</a:t>
            </a:r>
            <a:r>
              <a:rPr lang="en-CA" sz="2400" dirty="0" smtClean="0"/>
              <a:t>. We said: What is al-</a:t>
            </a:r>
            <a:r>
              <a:rPr lang="en-CA" sz="2400" dirty="0" err="1" smtClean="0"/>
              <a:t>Jassasa</a:t>
            </a:r>
            <a:r>
              <a:rPr lang="en-CA" sz="2400" dirty="0" smtClean="0"/>
              <a:t>? And it said: You go to this very person in the monastery for he is eagerly waiting for you to know about you. So we came to you in hot haste fearing that that might be the Devil. He (that chained person) said: Tell me about the date-palm trees of </a:t>
            </a:r>
            <a:r>
              <a:rPr lang="en-CA" sz="2400" dirty="0" err="1" smtClean="0"/>
              <a:t>Baisan</a:t>
            </a:r>
            <a:r>
              <a:rPr lang="en-CA" sz="2400" dirty="0" smtClean="0"/>
              <a:t>. We said: About what aspect of theirs do you seek information? He said: I ask you whether these trees bear fruit or not.</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r>
              <a:rPr lang="en-CA" sz="2400" dirty="0" smtClean="0"/>
              <a:t>We said: Yes Thereupon he said: I think these would not bear fruits. He said: Inform me about the lake of </a:t>
            </a:r>
            <a:r>
              <a:rPr lang="en-CA" sz="2400" dirty="0" err="1" smtClean="0"/>
              <a:t>Tabariyya</a:t>
            </a:r>
            <a:r>
              <a:rPr lang="en-CA" sz="2400" dirty="0" smtClean="0"/>
              <a:t>? We said: Which aspect of it do you want to know? He said: Is there water in it? They said: There is abundance of water in it. Thereupon he said: I think it would soon become dry. He again said: Inform me about the spring of </a:t>
            </a:r>
            <a:r>
              <a:rPr lang="en-CA" sz="2400" dirty="0" err="1" smtClean="0"/>
              <a:t>Zughar</a:t>
            </a:r>
            <a:r>
              <a:rPr lang="en-CA" sz="2400" dirty="0" smtClean="0"/>
              <a:t>. They said: Which aspect of it you want to know? He (the chained person) said: Is there water in it and does it irrigate (the land)? We said to him: Yes, there is abundance of water in it and the inhabitants (of </a:t>
            </a:r>
            <a:r>
              <a:rPr lang="en-CA" sz="2400" dirty="0" err="1" smtClean="0"/>
              <a:t>Madeenah</a:t>
            </a:r>
            <a:r>
              <a:rPr lang="en-CA" sz="2400" dirty="0" smtClean="0"/>
              <a:t>) irrigate (land) with the help of it, </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r>
              <a:rPr lang="en-CA" sz="2400" dirty="0" smtClean="0"/>
              <a:t>He said: Inform me about the unlettered Prophet; what has he done? We said: He has come out from Mecca and has settled In </a:t>
            </a:r>
            <a:r>
              <a:rPr lang="en-CA" sz="2400" dirty="0" err="1" smtClean="0"/>
              <a:t>Yathrib</a:t>
            </a:r>
            <a:r>
              <a:rPr lang="en-CA" sz="2400" dirty="0" smtClean="0"/>
              <a:t> (</a:t>
            </a:r>
            <a:r>
              <a:rPr lang="en-CA" sz="2400" dirty="0" err="1" smtClean="0"/>
              <a:t>Madeenah</a:t>
            </a:r>
            <a:r>
              <a:rPr lang="en-CA" sz="2400" dirty="0" smtClean="0"/>
              <a:t>). He said: Do the Arabs fight against him? We said: Yes. He said: How did he deal with him? We informed him that he had overcome those in his neighbourhood and they had submitted themselves before him. Thereupon he said to us: Had it actually happened? We said: Yes. </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r>
              <a:rPr lang="en-CA" sz="2400" dirty="0" smtClean="0"/>
              <a:t>Thereupon he said: If it is so that is better for them that they should show obedience to him. I am going to tell you about. myself and I am </a:t>
            </a:r>
            <a:r>
              <a:rPr lang="en-CA" sz="2400" dirty="0" err="1" smtClean="0"/>
              <a:t>Dajjal</a:t>
            </a:r>
            <a:r>
              <a:rPr lang="en-CA" sz="2400" dirty="0" smtClean="0"/>
              <a:t> and would be soon permitted to get out and so I shall get out and travel in the land, and will not spare any town where I would not stay for forty nights except Mecca and </a:t>
            </a:r>
            <a:r>
              <a:rPr lang="en-CA" sz="2400" dirty="0" err="1" smtClean="0"/>
              <a:t>Madeenah</a:t>
            </a:r>
            <a:r>
              <a:rPr lang="en-CA" sz="2400" dirty="0" smtClean="0"/>
              <a:t> as these two (places) are prohibited (areas) for me and I would not make an attempt to enter any one of these two. An angel with a sword in his hand would confront me and would bar my way and there would be angels to guard every passage leading to it; </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fontScale="92500"/>
          </a:bodyPr>
          <a:lstStyle/>
          <a:p>
            <a:r>
              <a:rPr lang="en-CA" sz="2400" dirty="0" smtClean="0"/>
              <a:t>then Allah's Messenger (saw), striking the pulpit with the help of the end of his staff, said: This implies </a:t>
            </a:r>
            <a:r>
              <a:rPr lang="en-CA" sz="2400" dirty="0" err="1" smtClean="0"/>
              <a:t>Taiba</a:t>
            </a:r>
            <a:r>
              <a:rPr lang="en-CA" sz="2400" dirty="0" smtClean="0"/>
              <a:t> meaning </a:t>
            </a:r>
            <a:r>
              <a:rPr lang="en-CA" sz="2400" dirty="0" err="1" smtClean="0"/>
              <a:t>Madeenah</a:t>
            </a:r>
            <a:r>
              <a:rPr lang="en-CA" sz="2400" dirty="0" smtClean="0"/>
              <a:t>. Have I not, told you an account (of the </a:t>
            </a:r>
            <a:r>
              <a:rPr lang="en-CA" sz="2400" dirty="0" err="1" smtClean="0"/>
              <a:t>Dajjal</a:t>
            </a:r>
            <a:r>
              <a:rPr lang="en-CA" sz="2400" dirty="0" smtClean="0"/>
              <a:t>) like this? 'The people said: Yes, and this account narrated by </a:t>
            </a:r>
            <a:r>
              <a:rPr lang="en-CA" sz="2400" dirty="0" err="1" smtClean="0"/>
              <a:t>Tamim</a:t>
            </a:r>
            <a:r>
              <a:rPr lang="en-CA" sz="2400" dirty="0" smtClean="0"/>
              <a:t> Dari was liked by me for it corroborates the account which I gave to you in regard to him (</a:t>
            </a:r>
            <a:r>
              <a:rPr lang="en-CA" sz="2400" dirty="0" err="1" smtClean="0"/>
              <a:t>Dajjal</a:t>
            </a:r>
            <a:r>
              <a:rPr lang="en-CA" sz="2400" dirty="0" smtClean="0"/>
              <a:t>) at </a:t>
            </a:r>
            <a:r>
              <a:rPr lang="en-CA" sz="2400" dirty="0" err="1" smtClean="0"/>
              <a:t>Madeenah</a:t>
            </a:r>
            <a:r>
              <a:rPr lang="en-CA" sz="2400" dirty="0" smtClean="0"/>
              <a:t> and Mecca. Behold he (</a:t>
            </a:r>
            <a:r>
              <a:rPr lang="en-CA" sz="2400" dirty="0" err="1" smtClean="0"/>
              <a:t>Dajjal</a:t>
            </a:r>
            <a:r>
              <a:rPr lang="en-CA" sz="2400" dirty="0" smtClean="0"/>
              <a:t>) is in the Syrian sea (Mediterranean) or the Yemen sea (Arabian sea). Nay, on the contrary, he is In the east, he is in the east, he is in the east, and he pointed with his hand towards the east. I (Fatima </a:t>
            </a:r>
            <a:r>
              <a:rPr lang="en-CA" sz="2400" dirty="0" err="1" smtClean="0"/>
              <a:t>bint</a:t>
            </a:r>
            <a:r>
              <a:rPr lang="en-CA" sz="2400" dirty="0" smtClean="0"/>
              <a:t> </a:t>
            </a:r>
            <a:r>
              <a:rPr lang="en-CA" sz="2400" dirty="0" err="1" smtClean="0"/>
              <a:t>Qais</a:t>
            </a:r>
            <a:r>
              <a:rPr lang="en-CA" sz="2400" dirty="0" smtClean="0"/>
              <a:t>) said: I preserved It In my mind, this narration from Allah's Messenger (saw).</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r>
              <a:rPr lang="en-CA" sz="2400" dirty="0"/>
              <a:t>Ad </a:t>
            </a:r>
            <a:r>
              <a:rPr lang="en-CA" sz="2400" dirty="0" err="1"/>
              <a:t>Dajjal</a:t>
            </a:r>
            <a:r>
              <a:rPr lang="en-CA" sz="2400" dirty="0"/>
              <a:t> will be a great trial for all of humankind.  He will, at first, claim to be a king, then prophet and finally he will claim to be Allah God Almighty.  He will be short, but well-built; he will have the letters "</a:t>
            </a:r>
            <a:r>
              <a:rPr lang="en-CA" sz="2400" dirty="0" err="1"/>
              <a:t>kaf</a:t>
            </a:r>
            <a:r>
              <a:rPr lang="en-CA" sz="2400" dirty="0"/>
              <a:t>, </a:t>
            </a:r>
            <a:r>
              <a:rPr lang="en-CA" sz="2400" dirty="0" err="1"/>
              <a:t>fa</a:t>
            </a:r>
            <a:r>
              <a:rPr lang="en-CA" sz="2400" dirty="0"/>
              <a:t>, </a:t>
            </a:r>
            <a:r>
              <a:rPr lang="en-CA" sz="2400" dirty="0" err="1"/>
              <a:t>ra</a:t>
            </a:r>
            <a:r>
              <a:rPr lang="en-CA" sz="2400" dirty="0"/>
              <a:t>" on his forehead/between his eyes and the Believers will recognize this word (</a:t>
            </a:r>
            <a:r>
              <a:rPr lang="en-CA" sz="2400" dirty="0" err="1"/>
              <a:t>Kafer</a:t>
            </a:r>
            <a:r>
              <a:rPr lang="en-CA" sz="2400" dirty="0"/>
              <a:t> = Disbeliever) whether they can read Arabic or not; </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r>
              <a:rPr lang="en-CA" sz="2400" dirty="0" smtClean="0"/>
              <a:t>he will have one eye which is sewn shut and the other eye will be "protruding," like a grape floating in water.  He will have special powers granted to him by Allah: he will be able to control the weather and vegetation growth (crops); he will be able to give life to the dead; he will be able to travel throughout the Earth very quickly and he will be extremely charismatic, so people will follow him by the thousands and the people following him will be the </a:t>
            </a:r>
            <a:r>
              <a:rPr lang="en-CA" sz="2400" dirty="0" err="1" smtClean="0"/>
              <a:t>yahood</a:t>
            </a:r>
            <a:r>
              <a:rPr lang="en-CA" sz="2400" dirty="0" smtClean="0"/>
              <a:t>, the hypocrites and women (who are easily swayed); </a:t>
            </a:r>
            <a:endParaRPr lang="en-CA" sz="2400" dirty="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r>
              <a:rPr lang="en-CA" sz="2400" dirty="0" smtClean="0"/>
              <a:t>he will have on his right hand what appears to be fire, but if a person enters it then he/she will enter the paradise and on his left hand is what appears to be water (refreshing and cool) but whoever enters it will really enter the hellfire; he will not be able to enter either Mecca or </a:t>
            </a:r>
            <a:r>
              <a:rPr lang="en-CA" sz="2400" dirty="0" err="1" smtClean="0"/>
              <a:t>Madeenah</a:t>
            </a:r>
            <a:r>
              <a:rPr lang="en-CA" sz="2400" dirty="0" smtClean="0"/>
              <a:t>—there will be angels guarding every gate with swords drawn, ready to slay ad-</a:t>
            </a:r>
            <a:r>
              <a:rPr lang="en-CA" sz="2400" dirty="0" err="1" smtClean="0"/>
              <a:t>Dajjal</a:t>
            </a:r>
            <a:r>
              <a:rPr lang="en-CA" sz="2400" dirty="0" smtClean="0"/>
              <a:t>; but when ad </a:t>
            </a:r>
            <a:r>
              <a:rPr lang="en-CA" sz="2400" dirty="0" err="1" smtClean="0"/>
              <a:t>Dajjal</a:t>
            </a:r>
            <a:r>
              <a:rPr lang="en-CA" sz="2400" dirty="0" smtClean="0"/>
              <a:t> tries to enter these Sacred Cities, there will be three earthquakes which will cause the hypocrites to run out and join ad </a:t>
            </a:r>
            <a:r>
              <a:rPr lang="en-CA" sz="2400" dirty="0" err="1" smtClean="0"/>
              <a:t>Dajjal</a:t>
            </a:r>
            <a:r>
              <a:rPr lang="en-CA" sz="2400" dirty="0" smtClean="0"/>
              <a:t>; </a:t>
            </a:r>
            <a:endParaRPr lang="en-CA" sz="2400" dirty="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Appearance Of Ad-</a:t>
            </a:r>
            <a:r>
              <a:rPr lang="en-CA" dirty="0" err="1" smtClean="0"/>
              <a:t>Dajjal</a:t>
            </a:r>
            <a:endParaRPr lang="en-CA" dirty="0"/>
          </a:p>
        </p:txBody>
      </p:sp>
      <p:sp>
        <p:nvSpPr>
          <p:cNvPr id="3" name="Content Placeholder 2"/>
          <p:cNvSpPr>
            <a:spLocks noGrp="1"/>
          </p:cNvSpPr>
          <p:nvPr>
            <p:ph idx="1"/>
          </p:nvPr>
        </p:nvSpPr>
        <p:spPr/>
        <p:txBody>
          <a:bodyPr>
            <a:normAutofit/>
          </a:bodyPr>
          <a:lstStyle/>
          <a:p>
            <a:r>
              <a:rPr lang="en-CA" sz="2400" dirty="0" smtClean="0"/>
              <a:t>How long will he last?  40 days, the first day will be like a year, the second day will be like a month, the third day will be like a week and the remaining 37 days will be normal days; What if we are alive when he comes?  Go to Mecca or </a:t>
            </a:r>
            <a:r>
              <a:rPr lang="en-CA" sz="2400" dirty="0" err="1" smtClean="0"/>
              <a:t>Madeenah</a:t>
            </a:r>
            <a:r>
              <a:rPr lang="en-CA" sz="2400" dirty="0" smtClean="0"/>
              <a:t> or recite the verses of </a:t>
            </a:r>
            <a:r>
              <a:rPr lang="en-CA" sz="2400" dirty="0" err="1" smtClean="0"/>
              <a:t>Surah</a:t>
            </a:r>
            <a:r>
              <a:rPr lang="en-CA" sz="2400" dirty="0" smtClean="0"/>
              <a:t> </a:t>
            </a:r>
            <a:r>
              <a:rPr lang="en-CA" sz="2400" dirty="0" err="1" smtClean="0"/>
              <a:t>Kahf</a:t>
            </a:r>
            <a:r>
              <a:rPr lang="en-CA" sz="2400" dirty="0" smtClean="0"/>
              <a:t>, # 18—and if you must choose between his heaven or hell, then choose the hell because it will really be paradise.  Where will he come from?  The east, from a city called </a:t>
            </a:r>
            <a:r>
              <a:rPr lang="en-CA" sz="2400" dirty="0" err="1" smtClean="0"/>
              <a:t>Khurasan</a:t>
            </a:r>
            <a:r>
              <a:rPr lang="en-CA" sz="2400" dirty="0" smtClean="0"/>
              <a:t>.</a:t>
            </a:r>
            <a:endParaRPr lang="en-CA" sz="2400" dirty="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Besiege Of Syria &amp; the Descent Of 'Isa</a:t>
            </a:r>
            <a:endParaRPr lang="en-CA" dirty="0"/>
          </a:p>
        </p:txBody>
      </p:sp>
      <p:sp>
        <p:nvSpPr>
          <p:cNvPr id="3" name="Content Placeholder 2"/>
          <p:cNvSpPr>
            <a:spLocks noGrp="1"/>
          </p:cNvSpPr>
          <p:nvPr>
            <p:ph idx="1"/>
          </p:nvPr>
        </p:nvSpPr>
        <p:spPr/>
        <p:txBody>
          <a:bodyPr>
            <a:normAutofit lnSpcReduction="10000"/>
          </a:bodyPr>
          <a:lstStyle/>
          <a:p>
            <a:r>
              <a:rPr lang="en-CA" dirty="0"/>
              <a:t>During the time of ad-</a:t>
            </a:r>
            <a:r>
              <a:rPr lang="en-CA" dirty="0" err="1"/>
              <a:t>Dajjal</a:t>
            </a:r>
            <a:r>
              <a:rPr lang="en-CA" dirty="0"/>
              <a:t>, the Muslims will be persecuted and be forced into small cities/places around the Earth.  The Imam </a:t>
            </a:r>
            <a:r>
              <a:rPr lang="en-CA" dirty="0" err="1"/>
              <a:t>Mahdi</a:t>
            </a:r>
            <a:r>
              <a:rPr lang="en-CA" dirty="0"/>
              <a:t> will take a large group of Muslims and concentrate their forces in Damascus, Syria.  Ad-</a:t>
            </a:r>
            <a:r>
              <a:rPr lang="en-CA" dirty="0" err="1"/>
              <a:t>Dajjal</a:t>
            </a:r>
            <a:r>
              <a:rPr lang="en-CA" dirty="0"/>
              <a:t> and his forces will besiege the Muslims in Syria and during </a:t>
            </a:r>
            <a:r>
              <a:rPr lang="en-CA" dirty="0" err="1"/>
              <a:t>Fajr</a:t>
            </a:r>
            <a:r>
              <a:rPr lang="en-CA" dirty="0"/>
              <a:t> </a:t>
            </a:r>
            <a:r>
              <a:rPr lang="en-CA" dirty="0" err="1"/>
              <a:t>Salat</a:t>
            </a:r>
            <a:r>
              <a:rPr lang="en-CA" dirty="0"/>
              <a:t>, at the White Minaret (a mosque in Damascus, built after the death of the Prophet (saw)), 'Isa (as) will descend on a saffron-coloured cloth, leaning his hands on the shoulders of two angels.  </a:t>
            </a:r>
          </a:p>
          <a:p>
            <a:pPr>
              <a:buNone/>
            </a:pPr>
            <a:r>
              <a:rPr lang="en-CA" dirty="0"/>
              <a:t> </a:t>
            </a:r>
          </a:p>
          <a:p>
            <a:endParaRPr lang="en-CA" dirty="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Descent Of 'Isa</a:t>
            </a:r>
            <a:endParaRPr lang="en-CA" dirty="0"/>
          </a:p>
        </p:txBody>
      </p:sp>
      <p:sp>
        <p:nvSpPr>
          <p:cNvPr id="3" name="Content Placeholder 2"/>
          <p:cNvSpPr>
            <a:spLocks noGrp="1"/>
          </p:cNvSpPr>
          <p:nvPr>
            <p:ph idx="1"/>
          </p:nvPr>
        </p:nvSpPr>
        <p:spPr/>
        <p:txBody>
          <a:bodyPr>
            <a:normAutofit lnSpcReduction="10000"/>
          </a:bodyPr>
          <a:lstStyle/>
          <a:p>
            <a:r>
              <a:rPr lang="en-CA" dirty="0" smtClean="0"/>
              <a:t>It is important to note that this return of 'Isa (as) is not as a prophet, but only as a caliph/leader!  Mohammad (saw) was and is the Seal of the Prophets (</a:t>
            </a:r>
            <a:r>
              <a:rPr lang="en-CA" dirty="0" err="1" smtClean="0"/>
              <a:t>Sura</a:t>
            </a:r>
            <a:r>
              <a:rPr lang="en-CA" dirty="0" smtClean="0"/>
              <a:t> Ahzab:40)  During his leadership, 'Isa will rule and govern according to the Quran and authentic </a:t>
            </a:r>
            <a:r>
              <a:rPr lang="en-CA" dirty="0" err="1" smtClean="0"/>
              <a:t>Sunnah</a:t>
            </a:r>
            <a:r>
              <a:rPr lang="en-CA" dirty="0" smtClean="0"/>
              <a:t> of Mohammad (saw)—i.e. Islamic </a:t>
            </a:r>
            <a:r>
              <a:rPr lang="en-CA" dirty="0" err="1" smtClean="0"/>
              <a:t>Shariya</a:t>
            </a:r>
            <a:endParaRPr lang="en-CA" dirty="0" smtClean="0"/>
          </a:p>
          <a:p>
            <a:pPr>
              <a:buNone/>
            </a:pPr>
            <a:endParaRPr lang="en-CA" dirty="0" smtClean="0"/>
          </a:p>
          <a:p>
            <a:r>
              <a:rPr lang="en-CA" dirty="0" smtClean="0"/>
              <a:t>The Muslims will greet 'Isa (as) and the Imam </a:t>
            </a:r>
            <a:r>
              <a:rPr lang="en-CA" dirty="0" err="1" smtClean="0"/>
              <a:t>Mahdi</a:t>
            </a:r>
            <a:r>
              <a:rPr lang="en-CA" dirty="0" smtClean="0"/>
              <a:t> will ask 'Isa (as) to lead the </a:t>
            </a:r>
            <a:r>
              <a:rPr lang="en-CA" dirty="0" err="1" smtClean="0"/>
              <a:t>salat</a:t>
            </a:r>
            <a:r>
              <a:rPr lang="en-CA" dirty="0" smtClean="0"/>
              <a:t>, but 'Isa (as) will refuse and will follow behind the Imam </a:t>
            </a:r>
            <a:r>
              <a:rPr lang="en-CA" dirty="0" err="1" smtClean="0"/>
              <a:t>Mahdi</a:t>
            </a:r>
            <a:r>
              <a:rPr lang="en-CA" dirty="0" smtClean="0"/>
              <a:t>, as a follower—not as a prophet!</a:t>
            </a:r>
          </a:p>
          <a:p>
            <a:pPr>
              <a:buNone/>
            </a:pPr>
            <a:endParaRPr lang="en-CA" dirty="0" smtClean="0"/>
          </a:p>
          <a:p>
            <a:endParaRPr lang="en-CA" dirty="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Defeat Of Ad-</a:t>
            </a:r>
            <a:r>
              <a:rPr lang="en-CA" dirty="0" err="1" smtClean="0"/>
              <a:t>Dajjal</a:t>
            </a:r>
            <a:endParaRPr lang="en-CA" dirty="0"/>
          </a:p>
        </p:txBody>
      </p:sp>
      <p:sp>
        <p:nvSpPr>
          <p:cNvPr id="3" name="Content Placeholder 2"/>
          <p:cNvSpPr>
            <a:spLocks noGrp="1"/>
          </p:cNvSpPr>
          <p:nvPr>
            <p:ph idx="1"/>
          </p:nvPr>
        </p:nvSpPr>
        <p:spPr/>
        <p:txBody>
          <a:bodyPr>
            <a:normAutofit fontScale="85000" lnSpcReduction="20000"/>
          </a:bodyPr>
          <a:lstStyle/>
          <a:p>
            <a:r>
              <a:rPr lang="en-CA" dirty="0" smtClean="0"/>
              <a:t>'Isa (as) will then gather the Muslim armies together and lead them in a fight against the forces of ad-</a:t>
            </a:r>
            <a:r>
              <a:rPr lang="en-CA" dirty="0" err="1" smtClean="0"/>
              <a:t>Dajjal</a:t>
            </a:r>
            <a:r>
              <a:rPr lang="en-CA" dirty="0" smtClean="0"/>
              <a:t>.  'Isa (as) will have a special power: his breath will have a certain power, such that whoever of the non-believers breathes it then he/she will die.  The armies of ad-</a:t>
            </a:r>
            <a:r>
              <a:rPr lang="en-CA" dirty="0" err="1" smtClean="0"/>
              <a:t>Dajjal</a:t>
            </a:r>
            <a:r>
              <a:rPr lang="en-CA" dirty="0" smtClean="0"/>
              <a:t> will flee into the mountains and ad-</a:t>
            </a:r>
            <a:r>
              <a:rPr lang="en-CA" dirty="0" err="1" smtClean="0"/>
              <a:t>Dajjal</a:t>
            </a:r>
            <a:r>
              <a:rPr lang="en-CA" dirty="0" smtClean="0"/>
              <a:t> will be running away toward Jerusalem.  'Isa (as) will catch up to ad-</a:t>
            </a:r>
            <a:r>
              <a:rPr lang="en-CA" dirty="0" err="1" smtClean="0"/>
              <a:t>Dajjal</a:t>
            </a:r>
            <a:r>
              <a:rPr lang="en-CA" dirty="0" smtClean="0"/>
              <a:t> at the Gate of </a:t>
            </a:r>
            <a:r>
              <a:rPr lang="en-CA" dirty="0" err="1" smtClean="0"/>
              <a:t>Ludd</a:t>
            </a:r>
            <a:r>
              <a:rPr lang="en-CA" dirty="0" smtClean="0"/>
              <a:t> (This gate of </a:t>
            </a:r>
            <a:r>
              <a:rPr lang="en-CA" dirty="0" err="1" smtClean="0"/>
              <a:t>Ludd</a:t>
            </a:r>
            <a:r>
              <a:rPr lang="en-CA" dirty="0" smtClean="0"/>
              <a:t> did not exist during the time of the Prophet (saw), indeed it was just made about 10 years ago—it is the gate of the airport, built recently, just outside of Jerusalem!).  Ad-</a:t>
            </a:r>
            <a:r>
              <a:rPr lang="en-CA" dirty="0" err="1" smtClean="0"/>
              <a:t>Dajjal</a:t>
            </a:r>
            <a:r>
              <a:rPr lang="en-CA" dirty="0" smtClean="0"/>
              <a:t> will see 'Isa (as) and will start to melt or dissolve like sugar in water and 'Isa (as) will strike him down with a sword so that ad-</a:t>
            </a:r>
            <a:r>
              <a:rPr lang="en-CA" dirty="0" err="1" smtClean="0"/>
              <a:t>Dajjal</a:t>
            </a:r>
            <a:r>
              <a:rPr lang="en-CA" dirty="0" smtClean="0"/>
              <a:t> will bleed and the non-believers will see that ad-</a:t>
            </a:r>
            <a:r>
              <a:rPr lang="en-CA" dirty="0" err="1" smtClean="0"/>
              <a:t>Dajjal</a:t>
            </a:r>
            <a:r>
              <a:rPr lang="en-CA" dirty="0" smtClean="0"/>
              <a:t> was not a 'god,' but that he was just a man.</a:t>
            </a:r>
          </a:p>
          <a:p>
            <a:endParaRPr lang="en-CA" dirty="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40 Years Of Justice Under The Rule Of 'Isa (As)</a:t>
            </a:r>
            <a:endParaRPr lang="en-CA" dirty="0"/>
          </a:p>
        </p:txBody>
      </p:sp>
      <p:sp>
        <p:nvSpPr>
          <p:cNvPr id="3" name="Content Placeholder 2"/>
          <p:cNvSpPr>
            <a:spLocks noGrp="1"/>
          </p:cNvSpPr>
          <p:nvPr>
            <p:ph idx="1"/>
          </p:nvPr>
        </p:nvSpPr>
        <p:spPr/>
        <p:txBody>
          <a:bodyPr>
            <a:normAutofit lnSpcReduction="10000"/>
          </a:bodyPr>
          <a:lstStyle/>
          <a:p>
            <a:r>
              <a:rPr lang="en-CA" dirty="0"/>
              <a:t>'Isa (as) will stay on Earth for 40 years.  He will rule with complete justice and equality and fairness.  He will break the cross and kill the pig and abolish the "</a:t>
            </a:r>
            <a:r>
              <a:rPr lang="en-CA" dirty="0" err="1"/>
              <a:t>jizya</a:t>
            </a:r>
            <a:r>
              <a:rPr lang="en-CA" dirty="0"/>
              <a:t>."  </a:t>
            </a:r>
            <a:r>
              <a:rPr lang="en-CA" i="1" dirty="0"/>
              <a:t>(The "</a:t>
            </a:r>
            <a:r>
              <a:rPr lang="en-CA" i="1" dirty="0" err="1"/>
              <a:t>jizya</a:t>
            </a:r>
            <a:r>
              <a:rPr lang="en-CA" i="1" dirty="0"/>
              <a:t>" is a tax for non-Muslims living in a Muslim governed state—it is to make up for the </a:t>
            </a:r>
            <a:r>
              <a:rPr lang="en-CA" i="1" dirty="0" err="1"/>
              <a:t>zakat</a:t>
            </a:r>
            <a:r>
              <a:rPr lang="en-CA" i="1" dirty="0"/>
              <a:t>, which is due on every Muslim.  Now, when it says that 'Isa (as) will not accept </a:t>
            </a:r>
            <a:r>
              <a:rPr lang="en-CA" i="1" dirty="0" err="1"/>
              <a:t>jizya</a:t>
            </a:r>
            <a:r>
              <a:rPr lang="en-CA" i="1" dirty="0"/>
              <a:t>, it means that he (as) will not accept anything other then Islam.)</a:t>
            </a:r>
            <a:r>
              <a:rPr lang="en-CA" dirty="0"/>
              <a:t>  'Isa (as) will get married and have offspring and perform hajj and/or </a:t>
            </a:r>
            <a:r>
              <a:rPr lang="en-CA" dirty="0" err="1"/>
              <a:t>umrah</a:t>
            </a:r>
            <a:r>
              <a:rPr lang="en-CA" dirty="0"/>
              <a:t>.  </a:t>
            </a:r>
          </a:p>
          <a:p>
            <a:endParaRPr lang="en-CA" dirty="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b="1" dirty="0"/>
              <a:t>And they ask you about </a:t>
            </a:r>
            <a:r>
              <a:rPr lang="en-CA" b="1" dirty="0" err="1"/>
              <a:t>Dhul-Qarnain</a:t>
            </a:r>
            <a:r>
              <a:rPr lang="en-CA" b="1" dirty="0"/>
              <a:t>. Say: "I shall recite to you something of his story." Verily, We established him in the earth, and We gave him the means of everything. So he followed a way</a:t>
            </a:r>
            <a:r>
              <a:rPr lang="en-CA" dirty="0"/>
              <a:t>. </a:t>
            </a:r>
            <a:r>
              <a:rPr lang="en-CA" b="1" dirty="0"/>
              <a:t>Until, when he reached between two mountains, he found, before (near) them (those two mountains), a people who scarcely understood a word. </a:t>
            </a:r>
            <a:endParaRPr lang="en-CA" dirty="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b="1" dirty="0" smtClean="0"/>
              <a:t>They said: "O </a:t>
            </a:r>
            <a:r>
              <a:rPr lang="en-CA" b="1" dirty="0" err="1" smtClean="0"/>
              <a:t>Dhul-Qarnain</a:t>
            </a:r>
            <a:r>
              <a:rPr lang="en-CA" b="1" dirty="0" smtClean="0"/>
              <a:t>! Verily! </a:t>
            </a:r>
            <a:r>
              <a:rPr lang="en-CA" b="1" dirty="0" err="1" smtClean="0"/>
              <a:t>Ya'juj</a:t>
            </a:r>
            <a:r>
              <a:rPr lang="en-CA" b="1" dirty="0" smtClean="0"/>
              <a:t> and </a:t>
            </a:r>
            <a:r>
              <a:rPr lang="en-CA" b="1" dirty="0" err="1" smtClean="0"/>
              <a:t>Ma'juj</a:t>
            </a:r>
            <a:r>
              <a:rPr lang="en-CA" b="1" dirty="0" smtClean="0"/>
              <a:t> (Gog and </a:t>
            </a:r>
            <a:r>
              <a:rPr lang="en-CA" b="1" dirty="0" err="1" smtClean="0"/>
              <a:t>Magog</a:t>
            </a:r>
            <a:r>
              <a:rPr lang="en-CA" b="1" dirty="0" smtClean="0"/>
              <a:t>) are doing great mischief in the land. Shall we then pay you a tribute in order that you might erect a barrier between us and them?"  He said: "That (wealth, authority and power) in which my Lord had established me is better (than your tribute). </a:t>
            </a:r>
            <a:endParaRPr lang="en-CA" dirty="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b="1" dirty="0" smtClean="0"/>
              <a:t>So help me with strength (of men), I will erect between you and them a barrier. "Give me pieces (blocks) of iron," then, when he had filled up the gap between the two mountain-cliffs, he said: "Blow," till when he had made it (red as) fire, he said: "Bring me molten copper to pour over it." So they [</a:t>
            </a:r>
            <a:r>
              <a:rPr lang="en-CA" b="1" dirty="0" err="1" smtClean="0"/>
              <a:t>Ya'juj</a:t>
            </a:r>
            <a:r>
              <a:rPr lang="en-CA" b="1" dirty="0" smtClean="0"/>
              <a:t> and </a:t>
            </a:r>
            <a:r>
              <a:rPr lang="en-CA" b="1" dirty="0" err="1" smtClean="0"/>
              <a:t>Ma'juj</a:t>
            </a:r>
            <a:r>
              <a:rPr lang="en-CA" b="1" dirty="0" smtClean="0"/>
              <a:t> (Gog and </a:t>
            </a:r>
            <a:r>
              <a:rPr lang="en-CA" b="1" dirty="0" err="1" smtClean="0"/>
              <a:t>Magog</a:t>
            </a:r>
            <a:r>
              <a:rPr lang="en-CA" b="1" dirty="0" smtClean="0"/>
              <a:t>)] were made powerless to scale it or dig through it.</a:t>
            </a:r>
            <a:endParaRPr lang="en-CA" dirty="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b="1" dirty="0" smtClean="0"/>
              <a:t> </a:t>
            </a:r>
            <a:r>
              <a:rPr lang="en-CA" b="1" dirty="0" err="1" smtClean="0"/>
              <a:t>Dhul-Qarnain</a:t>
            </a:r>
            <a:r>
              <a:rPr lang="en-CA" b="1" dirty="0" smtClean="0"/>
              <a:t>) said: "This is a mercy from my Lord, but when the Promise of my Lord comes, He shall level it down to the ground. And the Promise of my Lord is ever true." And on that Day [i.e. the Day </a:t>
            </a:r>
            <a:r>
              <a:rPr lang="en-CA" b="1" dirty="0" err="1" smtClean="0"/>
              <a:t>Ya'juj</a:t>
            </a:r>
            <a:r>
              <a:rPr lang="en-CA" b="1" dirty="0" smtClean="0"/>
              <a:t> and </a:t>
            </a:r>
            <a:r>
              <a:rPr lang="en-CA" b="1" dirty="0" err="1" smtClean="0"/>
              <a:t>Ma'juj</a:t>
            </a:r>
            <a:r>
              <a:rPr lang="en-CA" b="1" dirty="0" smtClean="0"/>
              <a:t> (Gog and </a:t>
            </a:r>
            <a:r>
              <a:rPr lang="en-CA" b="1" dirty="0" err="1" smtClean="0"/>
              <a:t>Magog</a:t>
            </a:r>
            <a:r>
              <a:rPr lang="en-CA" b="1" dirty="0" smtClean="0"/>
              <a:t>) will come out], We shall leave them to surge like waves on one another, and the Trumpet will be blown, and We shall collect them all together. (</a:t>
            </a:r>
            <a:r>
              <a:rPr lang="en-CA" b="1" dirty="0" err="1" smtClean="0"/>
              <a:t>Sura</a:t>
            </a:r>
            <a:r>
              <a:rPr lang="en-CA" b="1" dirty="0" smtClean="0"/>
              <a:t> </a:t>
            </a:r>
            <a:r>
              <a:rPr lang="en-CA" b="1" dirty="0" err="1" smtClean="0"/>
              <a:t>Kahf</a:t>
            </a:r>
            <a:r>
              <a:rPr lang="en-CA" b="1" dirty="0" smtClean="0"/>
              <a:t>: 83-99)</a:t>
            </a:r>
            <a:endParaRPr lang="en-CA" dirty="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dirty="0"/>
              <a:t>The person mentioned in these versus, </a:t>
            </a:r>
            <a:r>
              <a:rPr lang="en-CA" dirty="0" err="1"/>
              <a:t>Dhul</a:t>
            </a:r>
            <a:r>
              <a:rPr lang="en-CA" dirty="0"/>
              <a:t> </a:t>
            </a:r>
            <a:r>
              <a:rPr lang="en-CA" dirty="0" err="1"/>
              <a:t>Qarnain</a:t>
            </a:r>
            <a:r>
              <a:rPr lang="en-CA" dirty="0"/>
              <a:t>, was a king who lived during the time of Ibrahim (as) and believed in him and his message.  He lead with justice and fairness and travelled to many places.  His name translates as “the one with two horns” but there isn’t anything to say what this means.  His mother was Greek and he was from the Yemeni tribe of </a:t>
            </a:r>
            <a:r>
              <a:rPr lang="en-CA" dirty="0" err="1"/>
              <a:t>Himyar</a:t>
            </a:r>
            <a:r>
              <a:rPr lang="en-CA" dirty="0"/>
              <a:t>.</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dirty="0"/>
              <a:t>Upon his journeys </a:t>
            </a:r>
            <a:r>
              <a:rPr lang="en-CA" dirty="0" err="1"/>
              <a:t>Dhul</a:t>
            </a:r>
            <a:r>
              <a:rPr lang="en-CA" dirty="0"/>
              <a:t> </a:t>
            </a:r>
            <a:r>
              <a:rPr lang="en-CA" dirty="0" err="1"/>
              <a:t>Qarnain</a:t>
            </a:r>
            <a:r>
              <a:rPr lang="en-CA" dirty="0"/>
              <a:t> encountered who were so isolated from the rest of population that they could hardly understand the language of </a:t>
            </a:r>
            <a:r>
              <a:rPr lang="en-CA" dirty="0" err="1"/>
              <a:t>Dhul</a:t>
            </a:r>
            <a:r>
              <a:rPr lang="en-CA" dirty="0"/>
              <a:t> </a:t>
            </a:r>
            <a:r>
              <a:rPr lang="en-CA" dirty="0" err="1"/>
              <a:t>Qarnain</a:t>
            </a:r>
            <a:r>
              <a:rPr lang="en-CA" dirty="0"/>
              <a:t>.  In this land, however, were two tribes of people who were causing much mischief in the land and so </a:t>
            </a:r>
            <a:r>
              <a:rPr lang="en-CA" dirty="0" err="1"/>
              <a:t>Dhul</a:t>
            </a:r>
            <a:r>
              <a:rPr lang="en-CA" dirty="0"/>
              <a:t> </a:t>
            </a:r>
            <a:r>
              <a:rPr lang="en-CA" dirty="0" err="1"/>
              <a:t>Qarnain</a:t>
            </a:r>
            <a:r>
              <a:rPr lang="en-CA" dirty="0"/>
              <a:t> made a barrier between two mountains to trap and lock therein the tribes of Gog and </a:t>
            </a:r>
            <a:r>
              <a:rPr lang="en-CA" dirty="0" err="1"/>
              <a:t>Magog</a:t>
            </a:r>
            <a:r>
              <a:rPr lang="en-CA" dirty="0"/>
              <a:t>.  </a:t>
            </a: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dirty="0"/>
              <a:t>One of the miracles of the Quran should be noted here: </a:t>
            </a:r>
            <a:r>
              <a:rPr lang="en-CA" dirty="0" err="1"/>
              <a:t>Dhul</a:t>
            </a:r>
            <a:r>
              <a:rPr lang="en-CA" dirty="0"/>
              <a:t> </a:t>
            </a:r>
            <a:r>
              <a:rPr lang="en-CA" dirty="0" err="1"/>
              <a:t>Qarnain</a:t>
            </a:r>
            <a:r>
              <a:rPr lang="en-CA" dirty="0"/>
              <a:t> made an "alloy" with two different metals (iron and copper).  The early Muslims used this concept to make better weapons during their time.  Furthermore, it is this technology that has helped humanity </a:t>
            </a:r>
            <a:r>
              <a:rPr lang="en-CA" dirty="0" err="1"/>
              <a:t>til</a:t>
            </a:r>
            <a:r>
              <a:rPr lang="en-CA" dirty="0"/>
              <a:t> today to make things such as brass, white gold, stainless steel, bronze, pewter and even to make real gold wearable (14 karats, etc.).</a:t>
            </a: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dirty="0"/>
              <a:t>These two tribes are short, with flat faces and slanted eyes.  They are said to be descendant of </a:t>
            </a:r>
            <a:r>
              <a:rPr lang="en-CA" dirty="0" err="1"/>
              <a:t>Japeth</a:t>
            </a:r>
            <a:r>
              <a:rPr lang="en-CA" dirty="0"/>
              <a:t> </a:t>
            </a:r>
            <a:r>
              <a:rPr lang="en-CA" dirty="0" err="1"/>
              <a:t>ibn</a:t>
            </a:r>
            <a:r>
              <a:rPr lang="en-CA" dirty="0"/>
              <a:t> </a:t>
            </a:r>
            <a:r>
              <a:rPr lang="en-CA" dirty="0" err="1"/>
              <a:t>Nuh</a:t>
            </a:r>
            <a:r>
              <a:rPr lang="en-CA" dirty="0"/>
              <a:t> – according to Biblical resources (</a:t>
            </a:r>
            <a:r>
              <a:rPr lang="en-CA" dirty="0" err="1"/>
              <a:t>Bida</a:t>
            </a:r>
            <a:r>
              <a:rPr lang="en-CA" dirty="0"/>
              <a:t> wan-</a:t>
            </a:r>
            <a:r>
              <a:rPr lang="en-CA" dirty="0" err="1"/>
              <a:t>Nahiya</a:t>
            </a:r>
            <a:r>
              <a:rPr lang="en-CA" dirty="0"/>
              <a:t>, </a:t>
            </a:r>
            <a:r>
              <a:rPr lang="en-CA" dirty="0" err="1"/>
              <a:t>ibn</a:t>
            </a:r>
            <a:r>
              <a:rPr lang="en-CA" dirty="0"/>
              <a:t> </a:t>
            </a:r>
            <a:r>
              <a:rPr lang="en-CA" dirty="0" err="1"/>
              <a:t>Kathir</a:t>
            </a:r>
            <a:r>
              <a:rPr lang="en-CA" dirty="0"/>
              <a:t>).    In terms of their present location, based on Biblical resources, appears to be in Central Asia, around the area of </a:t>
            </a:r>
            <a:r>
              <a:rPr lang="en-CA" dirty="0" err="1"/>
              <a:t>Daghistan</a:t>
            </a:r>
            <a:r>
              <a:rPr lang="en-CA" dirty="0"/>
              <a:t>; the </a:t>
            </a:r>
            <a:r>
              <a:rPr lang="en-CA" dirty="0" err="1"/>
              <a:t>Capian</a:t>
            </a:r>
            <a:r>
              <a:rPr lang="en-CA" dirty="0"/>
              <a:t> Sea, the Black Sea, the Caucasus Mountains.</a:t>
            </a: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dirty="0"/>
              <a:t>These two tribes have been trapped inside this barrier for centuries and daily they are trying to escape.  Everyday they dig tunnels, and just before they are about to break out they become tired and decide to return the next day to continue digging.  However, when they return the next day their previous tunnels have collapsed and they have to start all over again; until the day when their chief says, “</a:t>
            </a:r>
            <a:r>
              <a:rPr lang="en-CA" dirty="0" err="1"/>
              <a:t>Insh’Allah</a:t>
            </a:r>
            <a:r>
              <a:rPr lang="en-CA" dirty="0"/>
              <a:t>, tomorrow we will break out” and then: </a:t>
            </a: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b="1" dirty="0"/>
              <a:t>Until, when </a:t>
            </a:r>
            <a:r>
              <a:rPr lang="en-CA" b="1" dirty="0" err="1"/>
              <a:t>Ya'juj</a:t>
            </a:r>
            <a:r>
              <a:rPr lang="en-CA" b="1" dirty="0"/>
              <a:t> and </a:t>
            </a:r>
            <a:r>
              <a:rPr lang="en-CA" b="1" dirty="0" err="1"/>
              <a:t>Ma'juj</a:t>
            </a:r>
            <a:r>
              <a:rPr lang="en-CA" b="1" dirty="0"/>
              <a:t> (Gog and </a:t>
            </a:r>
            <a:r>
              <a:rPr lang="en-CA" b="1" dirty="0" err="1"/>
              <a:t>Magog</a:t>
            </a:r>
            <a:r>
              <a:rPr lang="en-CA" b="1" dirty="0"/>
              <a:t>) are let loose (from their barrier), and they swiftly swarm from every mound.  And the true promise (Day of Resurrection) shall draw near (of fulfillment). Then (when mankind is resurrected from their graves), you shall see the eyes of the disbelievers fixedly stare in horror. (They will say): "Woe to us! We were indeed heedless of this; nay, but we were </a:t>
            </a:r>
            <a:r>
              <a:rPr lang="en-CA" b="1" dirty="0" err="1"/>
              <a:t>Zalimun</a:t>
            </a:r>
            <a:r>
              <a:rPr lang="en-CA" b="1" dirty="0"/>
              <a:t> (polytheists and wrong-doers, etc.)." (Al-</a:t>
            </a:r>
            <a:r>
              <a:rPr lang="en-CA" b="1" dirty="0" err="1"/>
              <a:t>Anbiya</a:t>
            </a:r>
            <a:r>
              <a:rPr lang="en-CA" b="1" dirty="0"/>
              <a:t> 21:96-97) </a:t>
            </a:r>
            <a:endParaRPr lang="en-CA" dirty="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dirty="0"/>
              <a:t>In fact, during the time of the Prophet (saw) a hole in the barrier had opened: Narrates </a:t>
            </a:r>
            <a:r>
              <a:rPr lang="en-CA" dirty="0" err="1"/>
              <a:t>Zaynab</a:t>
            </a:r>
            <a:r>
              <a:rPr lang="en-CA" dirty="0"/>
              <a:t> </a:t>
            </a:r>
            <a:r>
              <a:rPr lang="en-CA" dirty="0" err="1"/>
              <a:t>bint</a:t>
            </a:r>
            <a:r>
              <a:rPr lang="en-CA" dirty="0"/>
              <a:t> </a:t>
            </a:r>
            <a:r>
              <a:rPr lang="en-CA" dirty="0" err="1"/>
              <a:t>Jahsh</a:t>
            </a:r>
            <a:r>
              <a:rPr lang="en-CA" dirty="0"/>
              <a:t> that the Messenger of Allah (saw) visited her in an agitated state and said: "</a:t>
            </a:r>
            <a:r>
              <a:rPr lang="en-CA" dirty="0" err="1"/>
              <a:t>Laa</a:t>
            </a:r>
            <a:r>
              <a:rPr lang="en-CA" dirty="0"/>
              <a:t> </a:t>
            </a:r>
            <a:r>
              <a:rPr lang="en-CA" dirty="0" err="1"/>
              <a:t>ilaaha</a:t>
            </a:r>
            <a:r>
              <a:rPr lang="en-CA" dirty="0"/>
              <a:t> </a:t>
            </a:r>
            <a:r>
              <a:rPr lang="en-CA" dirty="0" err="1"/>
              <a:t>illAllah</a:t>
            </a:r>
            <a:r>
              <a:rPr lang="en-CA" dirty="0"/>
              <a:t>! Woe to the Arabs for an evil that has approached!  A hole like this has opened in the barrier of </a:t>
            </a:r>
            <a:r>
              <a:rPr lang="en-CA" dirty="0" err="1"/>
              <a:t>Ya'jooj</a:t>
            </a:r>
            <a:r>
              <a:rPr lang="en-CA" dirty="0"/>
              <a:t> and </a:t>
            </a:r>
            <a:r>
              <a:rPr lang="en-CA" dirty="0" err="1"/>
              <a:t>Ma'jooj</a:t>
            </a:r>
            <a:r>
              <a:rPr lang="en-CA" dirty="0"/>
              <a:t>," and he (saw) made a circle with his thumb and forefinger. (</a:t>
            </a:r>
            <a:r>
              <a:rPr lang="en-CA" dirty="0" err="1"/>
              <a:t>Sahih</a:t>
            </a:r>
            <a:r>
              <a:rPr lang="en-CA" dirty="0"/>
              <a:t> </a:t>
            </a:r>
            <a:r>
              <a:rPr lang="en-CA" dirty="0" err="1"/>
              <a:t>Bukhari</a:t>
            </a:r>
            <a:r>
              <a:rPr lang="en-CA" dirty="0"/>
              <a:t>)</a:t>
            </a: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dirty="0"/>
              <a:t>When Gog and </a:t>
            </a:r>
            <a:r>
              <a:rPr lang="en-CA" dirty="0" err="1"/>
              <a:t>Magog</a:t>
            </a:r>
            <a:r>
              <a:rPr lang="en-CA" dirty="0"/>
              <a:t> come, they will be so overwhelming that no army will be able to stop them.  They will come to the Lake Tiberius and drink it until it is empty.  They will then head towards Jerusalem where they will find the Earth deserted and will say, “We have killed those who are upon the Earth, let us kill those who are in the sky.” And so they will shoot their arrows into the sky and the arrows will return down smeared with blood. (Muslim)</a:t>
            </a: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fontScale="92500" lnSpcReduction="10000"/>
          </a:bodyPr>
          <a:lstStyle/>
          <a:p>
            <a:r>
              <a:rPr lang="en-CA" dirty="0"/>
              <a:t>Indeed they are human beings who are large in number and who still have to be judged – regarding how many there are the Prophet (saw) said, “Allah Almighty will say on the Day of Rising, ‘Arise, Adam, and bring forth those among your offspring who are for the Fire.’  He will ask, ‘O Lord, who are those for the Fire?’  Allah will reply, ‘Nine hundred and ninety-nine of every thousand are for the Fire and one is for the Garden.’  Then the children will become white-haired and ‘every pregnant woman will abort the contents of her womb.  You will see people drunk, yet they are not drunk, but the punishment of Allah is severe.’” (22:2) </a:t>
            </a: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dirty="0"/>
              <a:t>The companions asked, “Messenger of Allah, is that ‘one’ from among us?”  The Messenger of Allah (saw) said, “Rejoice in the good news that there is one of you for every thousand of </a:t>
            </a:r>
            <a:r>
              <a:rPr lang="en-CA" dirty="0" err="1"/>
              <a:t>Yajuj</a:t>
            </a:r>
            <a:r>
              <a:rPr lang="en-CA" dirty="0"/>
              <a:t> and </a:t>
            </a:r>
            <a:r>
              <a:rPr lang="en-CA" dirty="0" err="1"/>
              <a:t>Majuj</a:t>
            </a:r>
            <a:r>
              <a:rPr lang="en-CA" dirty="0"/>
              <a:t>.” (</a:t>
            </a:r>
            <a:r>
              <a:rPr lang="en-CA" dirty="0" err="1"/>
              <a:t>Bukhari</a:t>
            </a:r>
            <a:r>
              <a:rPr lang="en-CA" dirty="0"/>
              <a:t> and Muslim)</a:t>
            </a: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a:bodyPr>
          <a:lstStyle/>
          <a:p>
            <a:r>
              <a:rPr lang="en-CA" dirty="0"/>
              <a:t>'Isa (as) and the Muslims will take shelter at </a:t>
            </a:r>
            <a:r>
              <a:rPr lang="en-CA" dirty="0" err="1"/>
              <a:t>at</a:t>
            </a:r>
            <a:r>
              <a:rPr lang="en-CA" dirty="0"/>
              <a:t>-</a:t>
            </a:r>
            <a:r>
              <a:rPr lang="en-CA" dirty="0" err="1"/>
              <a:t>Toor</a:t>
            </a:r>
            <a:r>
              <a:rPr lang="en-CA" dirty="0"/>
              <a:t> (Mount Sinai).  Then 'Isa (as) will make a </a:t>
            </a:r>
            <a:r>
              <a:rPr lang="en-CA" dirty="0" err="1"/>
              <a:t>dua</a:t>
            </a:r>
            <a:r>
              <a:rPr lang="en-CA" dirty="0"/>
              <a:t> to Allah to destroy Gog and </a:t>
            </a:r>
            <a:r>
              <a:rPr lang="en-CA" dirty="0" err="1"/>
              <a:t>Magog</a:t>
            </a:r>
            <a:r>
              <a:rPr lang="en-CA" dirty="0"/>
              <a:t> and then Allah will send a worm in each of their necks and by morning all of Gog and </a:t>
            </a:r>
            <a:r>
              <a:rPr lang="en-CA" dirty="0" err="1"/>
              <a:t>Magog</a:t>
            </a:r>
            <a:r>
              <a:rPr lang="en-CA" dirty="0"/>
              <a:t> will be dead.  The Prophet (saw) said, “By the One in Whose Hand is my soul, the beasts of the Earth will get fat from their flesh.” (Al Hakim).</a:t>
            </a: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Trial Of Gog And </a:t>
            </a:r>
            <a:r>
              <a:rPr lang="en-CA" dirty="0" err="1" smtClean="0"/>
              <a:t>Magog</a:t>
            </a:r>
            <a:r>
              <a:rPr lang="en-CA" dirty="0" smtClean="0"/>
              <a:t> (</a:t>
            </a:r>
            <a:r>
              <a:rPr lang="en-CA" dirty="0" err="1" smtClean="0"/>
              <a:t>Ya'jooj</a:t>
            </a:r>
            <a:r>
              <a:rPr lang="en-CA" dirty="0" smtClean="0"/>
              <a:t> </a:t>
            </a:r>
            <a:r>
              <a:rPr lang="en-CA" dirty="0" err="1" smtClean="0"/>
              <a:t>Wa</a:t>
            </a:r>
            <a:r>
              <a:rPr lang="en-CA" dirty="0" smtClean="0"/>
              <a:t> </a:t>
            </a:r>
            <a:r>
              <a:rPr lang="en-CA" dirty="0" err="1" smtClean="0"/>
              <a:t>Ma'jooj</a:t>
            </a:r>
            <a:r>
              <a:rPr lang="en-CA" dirty="0" smtClean="0"/>
              <a:t>)</a:t>
            </a:r>
            <a:endParaRPr lang="en-CA" dirty="0"/>
          </a:p>
        </p:txBody>
      </p:sp>
      <p:sp>
        <p:nvSpPr>
          <p:cNvPr id="3" name="Content Placeholder 2"/>
          <p:cNvSpPr>
            <a:spLocks noGrp="1"/>
          </p:cNvSpPr>
          <p:nvPr>
            <p:ph idx="1"/>
          </p:nvPr>
        </p:nvSpPr>
        <p:spPr/>
        <p:txBody>
          <a:bodyPr>
            <a:normAutofit lnSpcReduction="10000"/>
          </a:bodyPr>
          <a:lstStyle/>
          <a:p>
            <a:r>
              <a:rPr lang="en-CA" dirty="0"/>
              <a:t>But after a while their bodies will start to stink and so a bird, whose necks are like camels with long necks (called </a:t>
            </a:r>
            <a:r>
              <a:rPr lang="en-CA" dirty="0" err="1"/>
              <a:t>bakht</a:t>
            </a:r>
            <a:r>
              <a:rPr lang="en-CA" dirty="0"/>
              <a:t> camels), will carry the bodies of Gog and </a:t>
            </a:r>
            <a:r>
              <a:rPr lang="en-CA" dirty="0" err="1"/>
              <a:t>Magog</a:t>
            </a:r>
            <a:r>
              <a:rPr lang="en-CA" dirty="0"/>
              <a:t> wherever Allah wills.  Lastly, Allah will send rain around the world, so much so that nothing will be left dry and the Earth will be so clean that it will shine like a mirror.  Furthermore, the Earth will then produce fruit and vegetables in such abundance and so large that an entire tribe would eat from one pomegranate and be able to take shelter within its shell!</a:t>
            </a: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Death Of 'Isa </a:t>
            </a:r>
            <a:r>
              <a:rPr lang="en-CA" dirty="0" err="1" smtClean="0"/>
              <a:t>til</a:t>
            </a:r>
            <a:r>
              <a:rPr lang="en-CA" dirty="0" smtClean="0"/>
              <a:t> the end…</a:t>
            </a:r>
            <a:endParaRPr lang="en-CA" dirty="0"/>
          </a:p>
        </p:txBody>
      </p:sp>
      <p:sp>
        <p:nvSpPr>
          <p:cNvPr id="3" name="Content Placeholder 2"/>
          <p:cNvSpPr>
            <a:spLocks noGrp="1"/>
          </p:cNvSpPr>
          <p:nvPr>
            <p:ph idx="1"/>
          </p:nvPr>
        </p:nvSpPr>
        <p:spPr/>
        <p:txBody>
          <a:bodyPr/>
          <a:lstStyle/>
          <a:p>
            <a:r>
              <a:rPr lang="en-CA" dirty="0"/>
              <a:t>The </a:t>
            </a:r>
            <a:r>
              <a:rPr lang="en-CA" dirty="0" err="1"/>
              <a:t>hadith</a:t>
            </a:r>
            <a:r>
              <a:rPr lang="en-CA" dirty="0"/>
              <a:t> in </a:t>
            </a:r>
            <a:r>
              <a:rPr lang="en-CA" dirty="0" err="1"/>
              <a:t>Sahih</a:t>
            </a:r>
            <a:r>
              <a:rPr lang="en-CA" dirty="0"/>
              <a:t> Muslim states that "The Hour will only come upon the most evil of creation."  Also in </a:t>
            </a:r>
            <a:r>
              <a:rPr lang="en-CA" dirty="0" err="1"/>
              <a:t>Sahih</a:t>
            </a:r>
            <a:r>
              <a:rPr lang="en-CA" dirty="0"/>
              <a:t> Muslim there is a </a:t>
            </a:r>
            <a:r>
              <a:rPr lang="en-CA" dirty="0" err="1"/>
              <a:t>hadith</a:t>
            </a:r>
            <a:r>
              <a:rPr lang="en-CA" dirty="0"/>
              <a:t> which states "The Hour will not begin until it is no longer said on Earth, 'Allah </a:t>
            </a:r>
            <a:r>
              <a:rPr lang="en-CA" dirty="0" err="1"/>
              <a:t>Allah</a:t>
            </a:r>
            <a:r>
              <a:rPr lang="en-CA" dirty="0"/>
              <a:t>.'"</a:t>
            </a:r>
          </a:p>
          <a:p>
            <a:endParaRPr lang="en-CA" dirty="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3200" dirty="0" smtClean="0"/>
              <a:t>The Cold Wind From Syria, Death Of All Believers, Lifting Of The </a:t>
            </a:r>
            <a:r>
              <a:rPr lang="en-CA" sz="3200" dirty="0" err="1" smtClean="0"/>
              <a:t>Quranic</a:t>
            </a:r>
            <a:r>
              <a:rPr lang="en-CA" sz="3200" dirty="0" smtClean="0"/>
              <a:t> Knowledge</a:t>
            </a:r>
            <a:endParaRPr lang="en-CA" sz="3200" dirty="0"/>
          </a:p>
        </p:txBody>
      </p:sp>
      <p:sp>
        <p:nvSpPr>
          <p:cNvPr id="3" name="Content Placeholder 2"/>
          <p:cNvSpPr>
            <a:spLocks noGrp="1"/>
          </p:cNvSpPr>
          <p:nvPr>
            <p:ph idx="1"/>
          </p:nvPr>
        </p:nvSpPr>
        <p:spPr/>
        <p:txBody>
          <a:bodyPr>
            <a:normAutofit fontScale="92500" lnSpcReduction="10000"/>
          </a:bodyPr>
          <a:lstStyle/>
          <a:p>
            <a:r>
              <a:rPr lang="en-CA" dirty="0"/>
              <a:t>Thus, it is clear that once the trial of Gog and </a:t>
            </a:r>
            <a:r>
              <a:rPr lang="en-CA" dirty="0" err="1"/>
              <a:t>Magog</a:t>
            </a:r>
            <a:r>
              <a:rPr lang="en-CA" dirty="0"/>
              <a:t> is over there will be a process by which the entire Quran, all of Islam and all goodness will leave the Earth.</a:t>
            </a:r>
          </a:p>
          <a:p>
            <a:pPr>
              <a:buNone/>
            </a:pPr>
            <a:r>
              <a:rPr lang="en-CA" dirty="0"/>
              <a:t> </a:t>
            </a:r>
          </a:p>
          <a:p>
            <a:r>
              <a:rPr lang="en-CA" dirty="0"/>
              <a:t>Indeed this is clear from the </a:t>
            </a:r>
            <a:r>
              <a:rPr lang="en-CA" dirty="0" err="1"/>
              <a:t>hadith</a:t>
            </a:r>
            <a:r>
              <a:rPr lang="en-CA" dirty="0"/>
              <a:t>, again in </a:t>
            </a:r>
            <a:r>
              <a:rPr lang="en-CA" dirty="0" err="1"/>
              <a:t>Sahih</a:t>
            </a:r>
            <a:r>
              <a:rPr lang="en-CA" dirty="0"/>
              <a:t> Muslim, on the authority of Abu </a:t>
            </a:r>
            <a:r>
              <a:rPr lang="en-CA" dirty="0" err="1"/>
              <a:t>Hurayah</a:t>
            </a:r>
            <a:r>
              <a:rPr lang="en-CA" dirty="0"/>
              <a:t> (</a:t>
            </a:r>
            <a:r>
              <a:rPr lang="en-CA" dirty="0" err="1"/>
              <a:t>ra</a:t>
            </a:r>
            <a:r>
              <a:rPr lang="en-CA" dirty="0"/>
              <a:t>) who narrates that the Prophet (saw) said: "Allah will send a wind from Yemen [other narrations say Syria and Allah knows best], softer then silk, and it will not leave anyone in who heart is an atom's weight of faith, but it will seize him/her."</a:t>
            </a:r>
          </a:p>
          <a:p>
            <a:endParaRPr lang="en-CA" dirty="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3200" dirty="0" smtClean="0"/>
              <a:t>The Cold Wind From Syria, Death Of All Believers, Lifting Of The </a:t>
            </a:r>
            <a:r>
              <a:rPr lang="en-CA" sz="3200" dirty="0" err="1" smtClean="0"/>
              <a:t>Quranic</a:t>
            </a:r>
            <a:r>
              <a:rPr lang="en-CA" sz="3200" dirty="0" smtClean="0"/>
              <a:t> Knowledge</a:t>
            </a:r>
            <a:endParaRPr lang="en-CA" sz="3200" dirty="0"/>
          </a:p>
        </p:txBody>
      </p:sp>
      <p:sp>
        <p:nvSpPr>
          <p:cNvPr id="3" name="Content Placeholder 2"/>
          <p:cNvSpPr>
            <a:spLocks noGrp="1"/>
          </p:cNvSpPr>
          <p:nvPr>
            <p:ph idx="1"/>
          </p:nvPr>
        </p:nvSpPr>
        <p:spPr/>
        <p:txBody>
          <a:bodyPr>
            <a:normAutofit/>
          </a:bodyPr>
          <a:lstStyle/>
          <a:p>
            <a:r>
              <a:rPr lang="en-CA" dirty="0"/>
              <a:t>Also, a </a:t>
            </a:r>
            <a:r>
              <a:rPr lang="en-CA" dirty="0" err="1"/>
              <a:t>hadith</a:t>
            </a:r>
            <a:r>
              <a:rPr lang="en-CA" dirty="0"/>
              <a:t> from an-</a:t>
            </a:r>
            <a:r>
              <a:rPr lang="en-CA" dirty="0" err="1"/>
              <a:t>Nawaas</a:t>
            </a:r>
            <a:r>
              <a:rPr lang="en-CA" dirty="0"/>
              <a:t> </a:t>
            </a:r>
            <a:r>
              <a:rPr lang="en-CA" dirty="0" err="1"/>
              <a:t>ibn</a:t>
            </a:r>
            <a:r>
              <a:rPr lang="en-CA" dirty="0"/>
              <a:t> </a:t>
            </a:r>
            <a:r>
              <a:rPr lang="en-CA" dirty="0" err="1"/>
              <a:t>Sam'aan</a:t>
            </a:r>
            <a:r>
              <a:rPr lang="en-CA" dirty="0"/>
              <a:t> said that the Prophet (saw) said "Whilst they are like that (in a state of goodness) Allah will send a good wind which will seize them (the believing men and women) beneath their armpits and will take the soul of every believer and every Muslim.  There will be left on the Earth the most evil of people who will fornicate like donkeys [meaning that people will fornicate in public and not worry about this] until the Hour comes upon them." (</a:t>
            </a:r>
            <a:r>
              <a:rPr lang="en-CA" dirty="0" err="1"/>
              <a:t>Sahih</a:t>
            </a:r>
            <a:r>
              <a:rPr lang="en-CA" dirty="0"/>
              <a:t> Muslim)</a:t>
            </a:r>
          </a:p>
          <a:p>
            <a:endParaRPr lang="en-CA" dirty="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Return To Idol Worship</a:t>
            </a:r>
            <a:endParaRPr lang="en-CA" dirty="0"/>
          </a:p>
        </p:txBody>
      </p:sp>
      <p:sp>
        <p:nvSpPr>
          <p:cNvPr id="3" name="Content Placeholder 2"/>
          <p:cNvSpPr>
            <a:spLocks noGrp="1"/>
          </p:cNvSpPr>
          <p:nvPr>
            <p:ph idx="1"/>
          </p:nvPr>
        </p:nvSpPr>
        <p:spPr/>
        <p:txBody>
          <a:bodyPr>
            <a:normAutofit lnSpcReduction="10000"/>
          </a:bodyPr>
          <a:lstStyle/>
          <a:p>
            <a:r>
              <a:rPr lang="en-CA" dirty="0"/>
              <a:t>Furthermore, the Quran will be lifted and, along with it, all Islamic knowledge.  As a result, people will return to worshipping idols, as is stated by the Prophet (saw): "The Hour will not come until the buttocks of the women of </a:t>
            </a:r>
            <a:r>
              <a:rPr lang="en-CA" dirty="0" err="1"/>
              <a:t>Daws</a:t>
            </a:r>
            <a:r>
              <a:rPr lang="en-CA" dirty="0"/>
              <a:t> (an Arab tribe) move while going around </a:t>
            </a:r>
            <a:r>
              <a:rPr lang="en-CA" dirty="0" err="1"/>
              <a:t>Dhu'l-Khalasah</a:t>
            </a:r>
            <a:r>
              <a:rPr lang="en-CA" dirty="0"/>
              <a:t>, the idol they used to worship during Days of Ignorance." (</a:t>
            </a:r>
            <a:r>
              <a:rPr lang="en-CA" dirty="0" err="1"/>
              <a:t>Sahih</a:t>
            </a:r>
            <a:r>
              <a:rPr lang="en-CA" dirty="0"/>
              <a:t> </a:t>
            </a:r>
            <a:r>
              <a:rPr lang="en-CA" dirty="0" err="1"/>
              <a:t>Bukhari</a:t>
            </a:r>
            <a:r>
              <a:rPr lang="en-CA" dirty="0"/>
              <a:t> 2906).  Furthermore, </a:t>
            </a:r>
            <a:r>
              <a:rPr lang="en-CA" dirty="0" err="1"/>
              <a:t>Aa’ishah</a:t>
            </a:r>
            <a:r>
              <a:rPr lang="en-CA" dirty="0"/>
              <a:t> (</a:t>
            </a:r>
            <a:r>
              <a:rPr lang="en-CA" dirty="0" err="1"/>
              <a:t>ra</a:t>
            </a:r>
            <a:r>
              <a:rPr lang="en-CA" dirty="0"/>
              <a:t>) said that she heard the Prophet (saw) say that "Night and day will not cease until al-</a:t>
            </a:r>
            <a:r>
              <a:rPr lang="en-CA" dirty="0" err="1"/>
              <a:t>Laat</a:t>
            </a:r>
            <a:r>
              <a:rPr lang="en-CA" dirty="0"/>
              <a:t> and al-</a:t>
            </a:r>
            <a:r>
              <a:rPr lang="en-CA" dirty="0" err="1"/>
              <a:t>Uzza</a:t>
            </a:r>
            <a:r>
              <a:rPr lang="en-CA" dirty="0"/>
              <a:t> are worshipped." (</a:t>
            </a:r>
            <a:r>
              <a:rPr lang="en-CA" dirty="0" err="1"/>
              <a:t>Sahih</a:t>
            </a:r>
            <a:r>
              <a:rPr lang="en-CA" dirty="0"/>
              <a:t> Muslim).</a:t>
            </a:r>
          </a:p>
          <a:p>
            <a:pPr>
              <a:buNone/>
            </a:pPr>
            <a:endParaRPr lang="en-CA" dirty="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Destruction Of The </a:t>
            </a:r>
            <a:r>
              <a:rPr lang="en-CA" dirty="0" err="1" smtClean="0"/>
              <a:t>Kaba</a:t>
            </a:r>
            <a:r>
              <a:rPr lang="en-CA" dirty="0" smtClean="0"/>
              <a:t> And Revealing Of Its Treasure</a:t>
            </a:r>
            <a:endParaRPr lang="en-CA" dirty="0"/>
          </a:p>
        </p:txBody>
      </p:sp>
      <p:sp>
        <p:nvSpPr>
          <p:cNvPr id="3" name="Content Placeholder 2"/>
          <p:cNvSpPr>
            <a:spLocks noGrp="1"/>
          </p:cNvSpPr>
          <p:nvPr>
            <p:ph idx="1"/>
          </p:nvPr>
        </p:nvSpPr>
        <p:spPr/>
        <p:txBody>
          <a:bodyPr>
            <a:normAutofit lnSpcReduction="10000"/>
          </a:bodyPr>
          <a:lstStyle/>
          <a:p>
            <a:r>
              <a:rPr lang="en-CA" dirty="0"/>
              <a:t>At this point the </a:t>
            </a:r>
            <a:r>
              <a:rPr lang="en-CA" dirty="0" err="1"/>
              <a:t>Kaba</a:t>
            </a:r>
            <a:r>
              <a:rPr lang="en-CA" dirty="0"/>
              <a:t> will seize to be of any worth and people will no longer perform Hajj and/or </a:t>
            </a:r>
            <a:r>
              <a:rPr lang="en-CA" dirty="0" err="1"/>
              <a:t>Umrah</a:t>
            </a:r>
            <a:r>
              <a:rPr lang="en-CA" dirty="0"/>
              <a:t> (</a:t>
            </a:r>
            <a:r>
              <a:rPr lang="en-CA" dirty="0" err="1"/>
              <a:t>Sahih</a:t>
            </a:r>
            <a:r>
              <a:rPr lang="en-CA" dirty="0"/>
              <a:t> al-</a:t>
            </a:r>
            <a:r>
              <a:rPr lang="en-CA" dirty="0" err="1"/>
              <a:t>Jaami</a:t>
            </a:r>
            <a:r>
              <a:rPr lang="en-CA" dirty="0"/>
              <a:t>' as-</a:t>
            </a:r>
            <a:r>
              <a:rPr lang="en-CA" dirty="0" err="1"/>
              <a:t>Sagheer</a:t>
            </a:r>
            <a:r>
              <a:rPr lang="en-CA" dirty="0"/>
              <a:t> 7296).  As such, the Messenger of Allah (saw) said "The </a:t>
            </a:r>
            <a:r>
              <a:rPr lang="en-CA" dirty="0" err="1"/>
              <a:t>Kabah</a:t>
            </a:r>
            <a:r>
              <a:rPr lang="en-CA" dirty="0"/>
              <a:t> will be destroyed by "</a:t>
            </a:r>
            <a:r>
              <a:rPr lang="en-CA" dirty="0" err="1"/>
              <a:t>Dhul-Suwayqatayn</a:t>
            </a:r>
            <a:r>
              <a:rPr lang="en-CA" dirty="0"/>
              <a:t>" from Abyssinia [Ethiopia].  He will rob it of its adornments and take away its covering.  It is as if I can see him, bald and with distorted wrists and ankles, striking with his shovel and pick axe." (</a:t>
            </a:r>
            <a:r>
              <a:rPr lang="en-CA" dirty="0" err="1"/>
              <a:t>Silsilat</a:t>
            </a:r>
            <a:r>
              <a:rPr lang="en-CA" dirty="0"/>
              <a:t> al </a:t>
            </a:r>
            <a:r>
              <a:rPr lang="en-CA" dirty="0" err="1"/>
              <a:t>Ahaadeeth</a:t>
            </a:r>
            <a:r>
              <a:rPr lang="en-CA" dirty="0"/>
              <a:t> as </a:t>
            </a:r>
            <a:r>
              <a:rPr lang="en-CA" dirty="0" err="1"/>
              <a:t>Saheehah</a:t>
            </a:r>
            <a:r>
              <a:rPr lang="en-CA" dirty="0"/>
              <a:t> 479).  He is called "</a:t>
            </a:r>
            <a:r>
              <a:rPr lang="en-CA" dirty="0" err="1"/>
              <a:t>Dhul</a:t>
            </a:r>
            <a:r>
              <a:rPr lang="en-CA" dirty="0"/>
              <a:t> </a:t>
            </a:r>
            <a:r>
              <a:rPr lang="en-CA" dirty="0" err="1"/>
              <a:t>Suwayatayn</a:t>
            </a:r>
            <a:r>
              <a:rPr lang="en-CA" dirty="0"/>
              <a:t>" because both his calves will be small.</a:t>
            </a:r>
          </a:p>
          <a:p>
            <a:endParaRPr lang="en-CA" dirty="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Appearance Of The Beast, Al-</a:t>
            </a:r>
            <a:r>
              <a:rPr lang="en-CA" dirty="0" err="1" smtClean="0"/>
              <a:t>Jasaysah</a:t>
            </a:r>
            <a:endParaRPr lang="en-CA" dirty="0"/>
          </a:p>
        </p:txBody>
      </p:sp>
      <p:sp>
        <p:nvSpPr>
          <p:cNvPr id="3" name="Content Placeholder 2"/>
          <p:cNvSpPr>
            <a:spLocks noGrp="1"/>
          </p:cNvSpPr>
          <p:nvPr>
            <p:ph idx="1"/>
          </p:nvPr>
        </p:nvSpPr>
        <p:spPr/>
        <p:txBody>
          <a:bodyPr/>
          <a:lstStyle/>
          <a:p>
            <a:r>
              <a:rPr lang="en-CA" dirty="0"/>
              <a:t>One of the final signs will be the emergence of al-</a:t>
            </a:r>
            <a:r>
              <a:rPr lang="en-CA" dirty="0" err="1"/>
              <a:t>Jassaysah</a:t>
            </a:r>
            <a:r>
              <a:rPr lang="en-CA" dirty="0"/>
              <a:t> "The Beast," whose front or back cannot be determined due to its 'hairiness.'   This is from the Quran (27:82) where Allah reveals "And when the Word [of torment] is fulfilled against them, We shall bring out from the Earth a beast for them, to speak to them because mankind believed not with certainty in Our </a:t>
            </a:r>
            <a:r>
              <a:rPr lang="en-CA" dirty="0" err="1"/>
              <a:t>Ayats</a:t>
            </a:r>
            <a:r>
              <a:rPr lang="en-CA" dirty="0"/>
              <a:t>."</a:t>
            </a:r>
          </a:p>
          <a:p>
            <a:endParaRPr lang="en-CA" dirty="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Appearance Of The Beast, Al-</a:t>
            </a:r>
            <a:r>
              <a:rPr lang="en-CA" dirty="0" err="1" smtClean="0"/>
              <a:t>Jasaysah</a:t>
            </a:r>
            <a:endParaRPr lang="en-CA" dirty="0"/>
          </a:p>
        </p:txBody>
      </p:sp>
      <p:sp>
        <p:nvSpPr>
          <p:cNvPr id="3" name="Content Placeholder 2"/>
          <p:cNvSpPr>
            <a:spLocks noGrp="1"/>
          </p:cNvSpPr>
          <p:nvPr>
            <p:ph idx="1"/>
          </p:nvPr>
        </p:nvSpPr>
        <p:spPr/>
        <p:txBody>
          <a:bodyPr/>
          <a:lstStyle/>
          <a:p>
            <a:r>
              <a:rPr lang="en-CA" dirty="0"/>
              <a:t>In Imam Ahmad's </a:t>
            </a:r>
            <a:r>
              <a:rPr lang="en-CA" dirty="0" err="1"/>
              <a:t>Musnad</a:t>
            </a:r>
            <a:r>
              <a:rPr lang="en-CA" dirty="0"/>
              <a:t> it is stated that the Prophet (saw) said: "The Beast will emerge and will mark people on their noses.  Then those who are marked will live among you until a man buys a camel and will be asked, "From whom did you buy it?" and the other will reply, "From one of those who are marked on the nose." (</a:t>
            </a:r>
            <a:r>
              <a:rPr lang="en-CA" dirty="0" err="1"/>
              <a:t>Silsalat</a:t>
            </a:r>
            <a:r>
              <a:rPr lang="en-CA" dirty="0"/>
              <a:t> al </a:t>
            </a:r>
            <a:r>
              <a:rPr lang="en-CA" dirty="0" err="1"/>
              <a:t>Ahadeeth</a:t>
            </a:r>
            <a:r>
              <a:rPr lang="en-CA" dirty="0"/>
              <a:t> as </a:t>
            </a:r>
            <a:r>
              <a:rPr lang="en-CA" dirty="0" err="1"/>
              <a:t>Saheeha</a:t>
            </a:r>
            <a:r>
              <a:rPr lang="en-CA" dirty="0"/>
              <a:t> 322).</a:t>
            </a:r>
          </a:p>
          <a:p>
            <a:endParaRPr lang="en-CA" dirty="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Rising Of The Sun From The West</a:t>
            </a:r>
            <a:endParaRPr lang="en-CA" dirty="0"/>
          </a:p>
        </p:txBody>
      </p:sp>
      <p:sp>
        <p:nvSpPr>
          <p:cNvPr id="3" name="Content Placeholder 2"/>
          <p:cNvSpPr>
            <a:spLocks noGrp="1"/>
          </p:cNvSpPr>
          <p:nvPr>
            <p:ph idx="1"/>
          </p:nvPr>
        </p:nvSpPr>
        <p:spPr/>
        <p:txBody>
          <a:bodyPr>
            <a:normAutofit/>
          </a:bodyPr>
          <a:lstStyle/>
          <a:p>
            <a:r>
              <a:rPr lang="en-CA" dirty="0"/>
              <a:t>The second last and one of the clearest signs will be when the sun rises from the west (rather then the east).  The Prophet (saw) said, "The Hour will not come until the sun rises from the west.  When it rises and the people see it then they will all believe, but that will be the time when faith will not benefit a person if he/she did not believe before, or did not derive any good from his/her faith." (</a:t>
            </a:r>
            <a:r>
              <a:rPr lang="en-CA" dirty="0" err="1"/>
              <a:t>Bukhari</a:t>
            </a:r>
            <a:r>
              <a:rPr lang="en-CA" dirty="0"/>
              <a:t> &amp; Muslim)</a:t>
            </a:r>
          </a:p>
          <a:p>
            <a:endParaRPr lang="en-CA" dirty="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Fire Of Yemen To Gather All People To Their Final Resting Place</a:t>
            </a:r>
            <a:endParaRPr lang="en-CA" dirty="0"/>
          </a:p>
        </p:txBody>
      </p:sp>
      <p:sp>
        <p:nvSpPr>
          <p:cNvPr id="3" name="Content Placeholder 2"/>
          <p:cNvSpPr>
            <a:spLocks noGrp="1"/>
          </p:cNvSpPr>
          <p:nvPr>
            <p:ph idx="1"/>
          </p:nvPr>
        </p:nvSpPr>
        <p:spPr/>
        <p:txBody>
          <a:bodyPr>
            <a:normAutofit fontScale="92500" lnSpcReduction="10000"/>
          </a:bodyPr>
          <a:lstStyle/>
          <a:p>
            <a:r>
              <a:rPr lang="en-CA" dirty="0"/>
              <a:t>The Last Sign is the emergence of a fire from 'Aden, in Yemen.  This fire will drive all remaining people to the final gathering place.  The people will gather in one of three ways:</a:t>
            </a:r>
          </a:p>
          <a:p>
            <a:pPr marL="514350" lvl="0" indent="-514350">
              <a:buFont typeface="+mj-lt"/>
              <a:buAutoNum type="arabicPeriod"/>
            </a:pPr>
            <a:r>
              <a:rPr lang="en-CA" dirty="0"/>
              <a:t>Those that have hope (of Paradise) and fear (of punishment)</a:t>
            </a:r>
          </a:p>
          <a:p>
            <a:pPr marL="514350" lvl="0" indent="-514350">
              <a:buFont typeface="+mj-lt"/>
              <a:buAutoNum type="arabicPeriod"/>
            </a:pPr>
            <a:r>
              <a:rPr lang="en-CA" dirty="0"/>
              <a:t>Those that will come riding two on a camel or 3, or 4 or 10</a:t>
            </a:r>
          </a:p>
          <a:p>
            <a:pPr marL="514350" lvl="0" indent="-514350">
              <a:buFont typeface="+mj-lt"/>
              <a:buAutoNum type="arabicPeriod"/>
            </a:pPr>
            <a:r>
              <a:rPr lang="en-CA" dirty="0"/>
              <a:t>Those with whom the fire will stop when they take an afternoon nap, and will stop with them when they stop for the night and will be with them wherever they are in the morning and evening. (</a:t>
            </a:r>
            <a:r>
              <a:rPr lang="en-CA" dirty="0" err="1"/>
              <a:t>Sahih</a:t>
            </a:r>
            <a:r>
              <a:rPr lang="en-CA" dirty="0"/>
              <a:t> </a:t>
            </a:r>
            <a:r>
              <a:rPr lang="en-CA" dirty="0" err="1"/>
              <a:t>Bukhari</a:t>
            </a:r>
            <a:r>
              <a:rPr lang="en-CA" dirty="0"/>
              <a:t>)</a:t>
            </a:r>
          </a:p>
          <a:p>
            <a:endParaRPr lang="en-CA" dirty="0"/>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Fire Of Yemen To Gather All People To Their Final Resting Place</a:t>
            </a:r>
            <a:endParaRPr lang="en-CA" dirty="0"/>
          </a:p>
        </p:txBody>
      </p:sp>
      <p:sp>
        <p:nvSpPr>
          <p:cNvPr id="3" name="Content Placeholder 2"/>
          <p:cNvSpPr>
            <a:spLocks noGrp="1"/>
          </p:cNvSpPr>
          <p:nvPr>
            <p:ph idx="1"/>
          </p:nvPr>
        </p:nvSpPr>
        <p:spPr/>
        <p:txBody>
          <a:bodyPr>
            <a:normAutofit/>
          </a:bodyPr>
          <a:lstStyle/>
          <a:p>
            <a:r>
              <a:rPr lang="en-CA" dirty="0"/>
              <a:t>Further, the Prophet (saw) said that "You will be gathered walking, riding and panicking towards this direction" and he (saw) pointed towards Syria. (</a:t>
            </a:r>
            <a:r>
              <a:rPr lang="en-CA" dirty="0" err="1"/>
              <a:t>Saheeh</a:t>
            </a:r>
            <a:r>
              <a:rPr lang="en-CA" dirty="0"/>
              <a:t> al </a:t>
            </a:r>
            <a:r>
              <a:rPr lang="en-CA" dirty="0" err="1"/>
              <a:t>Jaami</a:t>
            </a:r>
            <a:r>
              <a:rPr lang="en-CA" dirty="0"/>
              <a:t>' as </a:t>
            </a:r>
            <a:r>
              <a:rPr lang="en-CA" dirty="0" err="1"/>
              <a:t>Sagheer</a:t>
            </a:r>
            <a:r>
              <a:rPr lang="en-CA" dirty="0"/>
              <a:t> 2298)</a:t>
            </a:r>
          </a:p>
          <a:p>
            <a:pPr>
              <a:buNone/>
            </a:pPr>
            <a:endParaRPr lang="en-CA" dirty="0"/>
          </a:p>
          <a:p>
            <a:r>
              <a:rPr lang="en-CA" dirty="0"/>
              <a:t>Thus, Syria will be the final place of gathering.  Anyone lagging behind will be consumed by the fire.</a:t>
            </a:r>
          </a:p>
          <a:p>
            <a:endParaRPr lang="en-CA" dirty="0"/>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 Fire Of Yemen To Gather All People To Their Final Resting Place</a:t>
            </a:r>
            <a:endParaRPr lang="en-CA" dirty="0"/>
          </a:p>
        </p:txBody>
      </p:sp>
      <p:sp>
        <p:nvSpPr>
          <p:cNvPr id="3" name="Content Placeholder 2"/>
          <p:cNvSpPr>
            <a:spLocks noGrp="1"/>
          </p:cNvSpPr>
          <p:nvPr>
            <p:ph idx="1"/>
          </p:nvPr>
        </p:nvSpPr>
        <p:spPr/>
        <p:txBody>
          <a:bodyPr>
            <a:normAutofit/>
          </a:bodyPr>
          <a:lstStyle/>
          <a:p>
            <a:r>
              <a:rPr lang="en-CA" dirty="0"/>
              <a:t>Upon the final gathering the trumpet will be blown by the Angel </a:t>
            </a:r>
            <a:r>
              <a:rPr lang="en-CA" dirty="0" err="1"/>
              <a:t>Israfil</a:t>
            </a:r>
            <a:r>
              <a:rPr lang="en-CA" dirty="0"/>
              <a:t>.  After the first blowing every living creature on Earth will fall down dead.  Then, the entire universe and everything in it will be destroyed and rolled up.  All that will remain is the Face of Allah. (55:26-27)</a:t>
            </a:r>
          </a:p>
          <a:p>
            <a:endParaRPr lang="en-CA" dirty="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Various Other Signs That Have Not Yet Happened</a:t>
            </a:r>
            <a:endParaRPr lang="en-CA" dirty="0"/>
          </a:p>
        </p:txBody>
      </p:sp>
      <p:sp>
        <p:nvSpPr>
          <p:cNvPr id="3" name="Content Placeholder 2"/>
          <p:cNvSpPr>
            <a:spLocks noGrp="1"/>
          </p:cNvSpPr>
          <p:nvPr>
            <p:ph idx="1"/>
          </p:nvPr>
        </p:nvSpPr>
        <p:spPr/>
        <p:txBody>
          <a:bodyPr>
            <a:normAutofit/>
          </a:bodyPr>
          <a:lstStyle/>
          <a:p>
            <a:r>
              <a:rPr lang="en-US" dirty="0"/>
              <a:t>Narrated </a:t>
            </a:r>
            <a:r>
              <a:rPr lang="en-US" dirty="0" err="1"/>
              <a:t>Abi</a:t>
            </a:r>
            <a:r>
              <a:rPr lang="en-US" dirty="0"/>
              <a:t> </a:t>
            </a:r>
            <a:r>
              <a:rPr lang="en-US" dirty="0" err="1"/>
              <a:t>Saeed</a:t>
            </a:r>
            <a:r>
              <a:rPr lang="en-US" dirty="0"/>
              <a:t> Al-</a:t>
            </a:r>
            <a:r>
              <a:rPr lang="en-US" dirty="0" err="1"/>
              <a:t>Khudri</a:t>
            </a:r>
            <a:r>
              <a:rPr lang="en-US" dirty="0"/>
              <a:t>: (While a shepherd was amongst his sheep) suddenly a wolf attacked a sheep and took it away. The shepherd chased the wolf and get back the sheep. The wolf sat on its tail and addressed the shepherd saying: "Be afraid of Allah, you have taken the provision from me which Allah gave me." The shepherd said: "What an amazing thing! A wolf sitting on its tail speaks to me in the language of a human being." </a:t>
            </a:r>
            <a:endParaRPr lang="en-CA" dirty="0"/>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Various Other Signs That Have Not Yet Happened</a:t>
            </a:r>
            <a:endParaRPr lang="en-CA" dirty="0"/>
          </a:p>
        </p:txBody>
      </p:sp>
      <p:sp>
        <p:nvSpPr>
          <p:cNvPr id="3" name="Content Placeholder 2"/>
          <p:cNvSpPr>
            <a:spLocks noGrp="1"/>
          </p:cNvSpPr>
          <p:nvPr>
            <p:ph idx="1"/>
          </p:nvPr>
        </p:nvSpPr>
        <p:spPr/>
        <p:txBody>
          <a:bodyPr>
            <a:normAutofit/>
          </a:bodyPr>
          <a:lstStyle/>
          <a:p>
            <a:pPr lvl="0"/>
            <a:r>
              <a:rPr lang="en-US" dirty="0"/>
              <a:t>The wolf said: "Shall I tell you something more amazing than this? There is Muhammad (the Messenger of Allah) in </a:t>
            </a:r>
            <a:r>
              <a:rPr lang="en-US" dirty="0" err="1"/>
              <a:t>Yathrib</a:t>
            </a:r>
            <a:r>
              <a:rPr lang="en-US" dirty="0"/>
              <a:t> (Al-</a:t>
            </a:r>
            <a:r>
              <a:rPr lang="en-US" dirty="0" err="1"/>
              <a:t>Madina</a:t>
            </a:r>
            <a:r>
              <a:rPr lang="en-US" dirty="0"/>
              <a:t>) informing the people about the news of the past." Then the shepherd proceeded (towards Al-</a:t>
            </a:r>
            <a:r>
              <a:rPr lang="en-US" dirty="0" err="1"/>
              <a:t>Madina</a:t>
            </a:r>
            <a:r>
              <a:rPr lang="en-US" dirty="0"/>
              <a:t>) driving his sheep till he entered Al- </a:t>
            </a:r>
            <a:r>
              <a:rPr lang="en-US" dirty="0" err="1"/>
              <a:t>Madina</a:t>
            </a:r>
            <a:r>
              <a:rPr lang="en-US" dirty="0"/>
              <a:t> (city) , cornered his sheep to one side and came to Allah's Messenger (Muhammad ) and informed the whole story. </a:t>
            </a:r>
            <a:endParaRPr lang="en-CA" dirty="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Various Other Signs That Have Not Yet Happened</a:t>
            </a:r>
            <a:endParaRPr lang="en-CA" dirty="0"/>
          </a:p>
        </p:txBody>
      </p:sp>
      <p:sp>
        <p:nvSpPr>
          <p:cNvPr id="3" name="Content Placeholder 2"/>
          <p:cNvSpPr>
            <a:spLocks noGrp="1"/>
          </p:cNvSpPr>
          <p:nvPr>
            <p:ph idx="1"/>
          </p:nvPr>
        </p:nvSpPr>
        <p:spPr/>
        <p:txBody>
          <a:bodyPr>
            <a:normAutofit lnSpcReduction="10000"/>
          </a:bodyPr>
          <a:lstStyle/>
          <a:p>
            <a:r>
              <a:rPr lang="en-US" dirty="0"/>
              <a:t>Allah's Messenger ordered for the proclamation of a congregational prayer , then he came out and asked the shepherd to inform the people (about his story) and he informed them. Then Allah's Messenger said: "He (the shepherd) has spoken the truth . By Him (Allah) in Whose Hands my soul is, the Day of Resurrection will not be established till beasts of prey speak to the human beings, and the stick lash and the shoe-laces of a person speaks to him and his thigh informs him about his family as to what happened to them after him. (Ahmad)</a:t>
            </a:r>
            <a:endParaRPr lang="en-CA" dirty="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Various Other Signs That Have Not Yet Happened</a:t>
            </a:r>
            <a:endParaRPr lang="en-CA" dirty="0"/>
          </a:p>
        </p:txBody>
      </p:sp>
      <p:sp>
        <p:nvSpPr>
          <p:cNvPr id="3" name="Content Placeholder 2"/>
          <p:cNvSpPr>
            <a:spLocks noGrp="1"/>
          </p:cNvSpPr>
          <p:nvPr>
            <p:ph idx="1"/>
          </p:nvPr>
        </p:nvSpPr>
        <p:spPr/>
        <p:txBody>
          <a:bodyPr>
            <a:normAutofit/>
          </a:bodyPr>
          <a:lstStyle/>
          <a:p>
            <a:pPr lvl="0"/>
            <a:r>
              <a:rPr lang="en-US" dirty="0"/>
              <a:t>The Messenger of Allah said, “By the One Who has my Soul in His hand, this nation will not perish until a man goes up to a woman and fornicates with her in the road.  The best of them at that time </a:t>
            </a:r>
            <a:r>
              <a:rPr lang="en-US" dirty="0" smtClean="0"/>
              <a:t>will say, </a:t>
            </a:r>
            <a:r>
              <a:rPr lang="en-US" dirty="0"/>
              <a:t>‘Had you hidden her behind this wall, that would have been better instead of having sex with her out in the open’” (As-</a:t>
            </a:r>
            <a:r>
              <a:rPr lang="en-US" dirty="0" err="1"/>
              <a:t>Sahihah</a:t>
            </a:r>
            <a:r>
              <a:rPr lang="en-US" dirty="0"/>
              <a:t>)</a:t>
            </a:r>
            <a:endParaRPr lang="en-CA" dirty="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Various Other Signs That Have Not Yet Happened</a:t>
            </a:r>
            <a:endParaRPr lang="en-CA" dirty="0"/>
          </a:p>
        </p:txBody>
      </p:sp>
      <p:sp>
        <p:nvSpPr>
          <p:cNvPr id="3" name="Content Placeholder 2"/>
          <p:cNvSpPr>
            <a:spLocks noGrp="1"/>
          </p:cNvSpPr>
          <p:nvPr>
            <p:ph idx="1"/>
          </p:nvPr>
        </p:nvSpPr>
        <p:spPr/>
        <p:txBody>
          <a:bodyPr>
            <a:normAutofit/>
          </a:bodyPr>
          <a:lstStyle/>
          <a:p>
            <a:pPr lvl="0"/>
            <a:r>
              <a:rPr lang="en-US" dirty="0"/>
              <a:t>The Prophet (saw) said, “The hour will not come until wealth increases and becomes abundant and until a man offers the </a:t>
            </a:r>
            <a:r>
              <a:rPr lang="en-US" dirty="0" err="1"/>
              <a:t>zakat</a:t>
            </a:r>
            <a:r>
              <a:rPr lang="en-US" dirty="0"/>
              <a:t> of his wealth but will not be able to </a:t>
            </a:r>
            <a:r>
              <a:rPr lang="en-US" dirty="0" err="1"/>
              <a:t>to</a:t>
            </a:r>
            <a:r>
              <a:rPr lang="en-US" dirty="0"/>
              <a:t> find anyone to accept it and until the land of the Arabs becomes gardens and rivers once more. (Muslim)</a:t>
            </a:r>
            <a:endParaRPr lang="en-C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153</TotalTime>
  <Words>7767</Words>
  <Application>Microsoft Macintosh PowerPoint</Application>
  <PresentationFormat>On-screen Show (4:3)</PresentationFormat>
  <Paragraphs>262</Paragraphs>
  <Slides>77</Slides>
  <Notes>0</Notes>
  <HiddenSlides>0</HiddenSlides>
  <MMClips>0</MMClips>
  <ScaleCrop>false</ScaleCrop>
  <HeadingPairs>
    <vt:vector size="4" baseType="variant">
      <vt:variant>
        <vt:lpstr>Design Template</vt:lpstr>
      </vt:variant>
      <vt:variant>
        <vt:i4>1</vt:i4>
      </vt:variant>
      <vt:variant>
        <vt:lpstr>Slide Titles</vt:lpstr>
      </vt:variant>
      <vt:variant>
        <vt:i4>77</vt:i4>
      </vt:variant>
    </vt:vector>
  </HeadingPairs>
  <TitlesOfParts>
    <vt:vector size="78" baseType="lpstr">
      <vt:lpstr>Opulent</vt:lpstr>
      <vt:lpstr>The Day of Resurrection</vt:lpstr>
      <vt:lpstr>How Will This Occur?</vt:lpstr>
      <vt:lpstr>The Signs – in approximate order</vt:lpstr>
      <vt:lpstr>The Signs – in approximate order</vt:lpstr>
      <vt:lpstr>The Treasurer Of The Euphrates</vt:lpstr>
      <vt:lpstr>The Treasurer Of The Euphrates</vt:lpstr>
      <vt:lpstr>The Besiege Of Madeenah</vt:lpstr>
      <vt:lpstr>The Rule Of Al-Jahjaah Of Bani Al-Qahtaan</vt:lpstr>
      <vt:lpstr>The Rule Of Al-Jahjaah Of Bani Al-Qahtaan</vt:lpstr>
      <vt:lpstr>Appearance Of Al-Mahdi</vt:lpstr>
      <vt:lpstr>Appearance Of Al-Mahdi</vt:lpstr>
      <vt:lpstr>Victory Of The Muslims And The Conquest Of Constantinople (Istanbul)</vt:lpstr>
      <vt:lpstr>Victory Of The Muslims And The Conquest Of Constantinople (Istanbul)</vt:lpstr>
      <vt:lpstr>The Smoke</vt:lpstr>
      <vt:lpstr>Drought And Famine</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Appearance Of Ad-Dajjal</vt:lpstr>
      <vt:lpstr>The Besiege Of Syria &amp; the Descent Of 'Isa</vt:lpstr>
      <vt:lpstr>Descent Of 'Isa</vt:lpstr>
      <vt:lpstr>Defeat Of Ad-Dajjal</vt:lpstr>
      <vt:lpstr>40 Years Of Justice Under The Rule Of 'Isa (As)</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Trial Of Gog And Magog (Ya'jooj Wa Ma'jooj)</vt:lpstr>
      <vt:lpstr>The Death Of 'Isa til the end…</vt:lpstr>
      <vt:lpstr>The Cold Wind From Syria, Death Of All Believers, Lifting Of The Quranic Knowledge</vt:lpstr>
      <vt:lpstr>The Cold Wind From Syria, Death Of All Believers, Lifting Of The Quranic Knowledge</vt:lpstr>
      <vt:lpstr>Return To Idol Worship</vt:lpstr>
      <vt:lpstr>Destruction Of The Kaba And Revealing Of Its Treasure</vt:lpstr>
      <vt:lpstr>Appearance Of The Beast, Al-Jasaysah</vt:lpstr>
      <vt:lpstr>Appearance Of The Beast, Al-Jasaysah</vt:lpstr>
      <vt:lpstr>Rising Of The Sun From The West</vt:lpstr>
      <vt:lpstr>The Fire Of Yemen To Gather All People To Their Final Resting Place</vt:lpstr>
      <vt:lpstr>The Fire Of Yemen To Gather All People To Their Final Resting Place</vt:lpstr>
      <vt:lpstr>The Fire Of Yemen To Gather All People To Their Final Resting Place</vt:lpstr>
      <vt:lpstr>Various Other Signs That Have Not Yet Happened</vt:lpstr>
      <vt:lpstr>Various Other Signs That Have Not Yet Happened</vt:lpstr>
      <vt:lpstr>Various Other Signs That Have Not Yet Happened</vt:lpstr>
      <vt:lpstr>Various Other Signs That Have Not Yet Happened</vt:lpstr>
      <vt:lpstr>Various Other Signs That Have Not Yet Happened</vt:lpstr>
    </vt:vector>
  </TitlesOfParts>
  <Company>PDSB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Day of Resurrection</dc:title>
  <dc:creator>Peel District School Board</dc:creator>
  <cp:lastModifiedBy>Omar Zia</cp:lastModifiedBy>
  <cp:revision>16</cp:revision>
  <dcterms:created xsi:type="dcterms:W3CDTF">2010-12-17T04:26:31Z</dcterms:created>
  <dcterms:modified xsi:type="dcterms:W3CDTF">2010-12-17T04:56:57Z</dcterms:modified>
</cp:coreProperties>
</file>